
<file path=[Content_Types].xml><?xml version="1.0" encoding="utf-8"?>
<Types xmlns="http://schemas.openxmlformats.org/package/2006/content-types">
  <Default Extension="png" ContentType="image/png"/>
  <Default Extension="bin" ContentType="application/vnd.ms-office.activeX"/>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2"/>
  </p:notesMasterIdLst>
  <p:sldIdLst>
    <p:sldId id="256" r:id="rId5"/>
    <p:sldId id="268" r:id="rId6"/>
    <p:sldId id="773" r:id="rId7"/>
    <p:sldId id="269" r:id="rId8"/>
    <p:sldId id="270" r:id="rId9"/>
    <p:sldId id="271" r:id="rId10"/>
    <p:sldId id="735" r:id="rId11"/>
    <p:sldId id="275" r:id="rId12"/>
    <p:sldId id="774" r:id="rId13"/>
    <p:sldId id="775" r:id="rId14"/>
    <p:sldId id="736" r:id="rId15"/>
    <p:sldId id="273" r:id="rId16"/>
    <p:sldId id="276" r:id="rId17"/>
    <p:sldId id="277" r:id="rId18"/>
    <p:sldId id="278" r:id="rId19"/>
    <p:sldId id="279" r:id="rId20"/>
    <p:sldId id="280" r:id="rId21"/>
    <p:sldId id="281" r:id="rId22"/>
    <p:sldId id="272" r:id="rId23"/>
    <p:sldId id="738" r:id="rId24"/>
    <p:sldId id="768" r:id="rId25"/>
    <p:sldId id="769" r:id="rId26"/>
    <p:sldId id="771" r:id="rId27"/>
    <p:sldId id="776" r:id="rId28"/>
    <p:sldId id="739" r:id="rId29"/>
    <p:sldId id="296" r:id="rId30"/>
    <p:sldId id="288" r:id="rId31"/>
    <p:sldId id="777" r:id="rId32"/>
    <p:sldId id="289" r:id="rId33"/>
    <p:sldId id="307" r:id="rId34"/>
    <p:sldId id="290" r:id="rId35"/>
    <p:sldId id="292" r:id="rId36"/>
    <p:sldId id="763" r:id="rId37"/>
    <p:sldId id="764" r:id="rId38"/>
    <p:sldId id="300" r:id="rId39"/>
    <p:sldId id="306" r:id="rId40"/>
    <p:sldId id="772" r:id="rId4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CB"/>
    <a:srgbClr val="C6CD00"/>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32254" autoAdjust="0"/>
  </p:normalViewPr>
  <p:slideViewPr>
    <p:cSldViewPr showGuides="1">
      <p:cViewPr varScale="1">
        <p:scale>
          <a:sx n="86" d="100"/>
          <a:sy n="86" d="100"/>
        </p:scale>
        <p:origin x="1382" y="48"/>
      </p:cViewPr>
      <p:guideLst>
        <p:guide orient="horz" pos="2160"/>
        <p:guide pos="2880"/>
      </p:guideLst>
    </p:cSldViewPr>
  </p:slideViewPr>
  <p:outlineViewPr>
    <p:cViewPr>
      <p:scale>
        <a:sx n="33" d="100"/>
        <a:sy n="33" d="100"/>
      </p:scale>
      <p:origin x="0" y="-2247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BC1EC0-DC59-4308-A446-128A64AE89F7}" type="datetimeFigureOut">
              <a:rPr lang="nl-NL" smtClean="0"/>
              <a:pPr/>
              <a:t>12-2-2021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A2D1C-34BD-4A08-9AFD-C8C00F0012DB}" type="slidenum">
              <a:rPr lang="nl-NL" smtClean="0"/>
              <a:pPr/>
              <a:t>‹nr.›</a:t>
            </a:fld>
            <a:endParaRPr lang="nl-NL"/>
          </a:p>
        </p:txBody>
      </p:sp>
    </p:spTree>
    <p:extLst>
      <p:ext uri="{BB962C8B-B14F-4D97-AF65-F5344CB8AC3E}">
        <p14:creationId xmlns:p14="http://schemas.microsoft.com/office/powerpoint/2010/main" val="76466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a:t>
            </a:fld>
            <a:endParaRPr lang="nl-NL"/>
          </a:p>
        </p:txBody>
      </p:sp>
    </p:spTree>
    <p:extLst>
      <p:ext uri="{BB962C8B-B14F-4D97-AF65-F5344CB8AC3E}">
        <p14:creationId xmlns:p14="http://schemas.microsoft.com/office/powerpoint/2010/main" val="1216673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Aantal scholen en richtingen blijven beperkt.</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12</a:t>
            </a:fld>
            <a:endParaRPr lang="nl-NL"/>
          </a:p>
        </p:txBody>
      </p:sp>
    </p:spTree>
    <p:extLst>
      <p:ext uri="{BB962C8B-B14F-4D97-AF65-F5344CB8AC3E}">
        <p14:creationId xmlns:p14="http://schemas.microsoft.com/office/powerpoint/2010/main" val="156097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13</a:t>
            </a:fld>
            <a:endParaRPr lang="nl-NL"/>
          </a:p>
        </p:txBody>
      </p:sp>
    </p:spTree>
    <p:extLst>
      <p:ext uri="{BB962C8B-B14F-4D97-AF65-F5344CB8AC3E}">
        <p14:creationId xmlns:p14="http://schemas.microsoft.com/office/powerpoint/2010/main" val="348924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Onderverdeeld minstens 3 max 4 fases – we staan hier in de volgende dia’s verder bij stil</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14</a:t>
            </a:fld>
            <a:endParaRPr lang="nl-NL"/>
          </a:p>
        </p:txBody>
      </p:sp>
    </p:spTree>
    <p:extLst>
      <p:ext uri="{BB962C8B-B14F-4D97-AF65-F5344CB8AC3E}">
        <p14:creationId xmlns:p14="http://schemas.microsoft.com/office/powerpoint/2010/main" val="363216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Proeven van het aanbod uit de school</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15</a:t>
            </a:fld>
            <a:endParaRPr lang="nl-NL"/>
          </a:p>
        </p:txBody>
      </p:sp>
    </p:spTree>
    <p:extLst>
      <p:ext uri="{BB962C8B-B14F-4D97-AF65-F5344CB8AC3E}">
        <p14:creationId xmlns:p14="http://schemas.microsoft.com/office/powerpoint/2010/main" val="208971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16</a:t>
            </a:fld>
            <a:endParaRPr lang="nl-NL"/>
          </a:p>
        </p:txBody>
      </p:sp>
    </p:spTree>
    <p:extLst>
      <p:ext uri="{BB962C8B-B14F-4D97-AF65-F5344CB8AC3E}">
        <p14:creationId xmlns:p14="http://schemas.microsoft.com/office/powerpoint/2010/main" val="412813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17</a:t>
            </a:fld>
            <a:endParaRPr lang="nl-NL"/>
          </a:p>
        </p:txBody>
      </p:sp>
    </p:spTree>
    <p:extLst>
      <p:ext uri="{BB962C8B-B14F-4D97-AF65-F5344CB8AC3E}">
        <p14:creationId xmlns:p14="http://schemas.microsoft.com/office/powerpoint/2010/main" val="383557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Wennen aan het arbeidsritme en nodige werkhouding </a:t>
            </a:r>
          </a:p>
          <a:p>
            <a:r>
              <a:rPr lang="nl-NL" dirty="0"/>
              <a:t>Praktisch gerichte alg vorming </a:t>
            </a:r>
            <a:r>
              <a:rPr lang="nl-NL" dirty="0" err="1"/>
              <a:t>ifv</a:t>
            </a:r>
            <a:r>
              <a:rPr lang="nl-NL" dirty="0"/>
              <a:t> zelfredzaamheid </a:t>
            </a:r>
          </a:p>
          <a:p>
            <a:r>
              <a:rPr lang="nl-NL" dirty="0"/>
              <a:t>Leerlingen worden </a:t>
            </a:r>
            <a:r>
              <a:rPr lang="nl-NL" dirty="0" err="1"/>
              <a:t>ingeschr</a:t>
            </a:r>
            <a:r>
              <a:rPr lang="nl-NL" dirty="0"/>
              <a:t> als werkzoekende</a:t>
            </a:r>
          </a:p>
          <a:p>
            <a:r>
              <a:rPr lang="nl-NL" dirty="0"/>
              <a:t>Mogelijks inschakelen GTB</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18</a:t>
            </a:fld>
            <a:endParaRPr lang="nl-NL"/>
          </a:p>
        </p:txBody>
      </p:sp>
    </p:spTree>
    <p:extLst>
      <p:ext uri="{BB962C8B-B14F-4D97-AF65-F5344CB8AC3E}">
        <p14:creationId xmlns:p14="http://schemas.microsoft.com/office/powerpoint/2010/main" val="128301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het 1ste en 2de </a:t>
            </a:r>
            <a:r>
              <a:rPr lang="en-US" dirty="0" err="1"/>
              <a:t>jaar</a:t>
            </a:r>
            <a:r>
              <a:rPr lang="en-US" dirty="0"/>
              <a:t> van het BSO </a:t>
            </a:r>
            <a:r>
              <a:rPr lang="en-US" dirty="0" err="1"/>
              <a:t>wordt</a:t>
            </a:r>
            <a:r>
              <a:rPr lang="en-US" dirty="0"/>
              <a:t> er </a:t>
            </a:r>
            <a:r>
              <a:rPr lang="en-US" dirty="0" err="1"/>
              <a:t>veel</a:t>
            </a:r>
            <a:r>
              <a:rPr lang="en-US" dirty="0"/>
              <a:t> </a:t>
            </a:r>
            <a:r>
              <a:rPr lang="en-US" dirty="0" err="1"/>
              <a:t>zorg</a:t>
            </a:r>
            <a:r>
              <a:rPr lang="en-US" dirty="0"/>
              <a:t> </a:t>
            </a:r>
            <a:r>
              <a:rPr lang="en-US" dirty="0" err="1"/>
              <a:t>geboden</a:t>
            </a:r>
            <a:r>
              <a:rPr lang="en-US" dirty="0"/>
              <a:t> in de </a:t>
            </a:r>
            <a:r>
              <a:rPr lang="en-US" dirty="0" err="1"/>
              <a:t>hogere</a:t>
            </a:r>
            <a:r>
              <a:rPr lang="en-US" dirty="0"/>
              <a:t> </a:t>
            </a:r>
            <a:r>
              <a:rPr lang="en-US" dirty="0" err="1"/>
              <a:t>jaren</a:t>
            </a:r>
            <a:r>
              <a:rPr lang="en-US" dirty="0"/>
              <a:t> </a:t>
            </a:r>
            <a:r>
              <a:rPr lang="en-US" dirty="0" err="1"/>
              <a:t>wordt</a:t>
            </a:r>
            <a:r>
              <a:rPr lang="en-US" dirty="0"/>
              <a:t> er </a:t>
            </a:r>
            <a:r>
              <a:rPr lang="en-US" dirty="0" err="1"/>
              <a:t>meer</a:t>
            </a:r>
            <a:r>
              <a:rPr lang="en-US" dirty="0"/>
              <a:t> </a:t>
            </a:r>
            <a:r>
              <a:rPr lang="en-US" dirty="0" err="1"/>
              <a:t>zelfstandigheid</a:t>
            </a:r>
            <a:r>
              <a:rPr lang="en-US" dirty="0"/>
              <a:t> </a:t>
            </a:r>
            <a:r>
              <a:rPr lang="en-US" dirty="0" err="1"/>
              <a:t>verwacht</a:t>
            </a:r>
            <a:r>
              <a:rPr lang="en-US" dirty="0"/>
              <a:t>.   </a:t>
            </a:r>
            <a:endParaRPr lang="nl-NL" dirty="0"/>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19</a:t>
            </a:fld>
            <a:endParaRPr lang="nl-NL"/>
          </a:p>
        </p:txBody>
      </p:sp>
    </p:spTree>
    <p:extLst>
      <p:ext uri="{BB962C8B-B14F-4D97-AF65-F5344CB8AC3E}">
        <p14:creationId xmlns:p14="http://schemas.microsoft.com/office/powerpoint/2010/main" val="3826785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gericht op maatschappelijk functioneren en participeren in een omgeving waar ondersteuning voorzien is en op tewerkstelling in een werkomgeving waar ondersteuning voorzien is. </a:t>
            </a:r>
          </a:p>
          <a:p>
            <a:endParaRPr lang="nl-NL" dirty="0"/>
          </a:p>
          <a:p>
            <a:r>
              <a:rPr lang="nl-BE" dirty="0"/>
              <a:t>Biedt een algemene en sociale vorming en een arbeidstraining gericht op: Maatschappelijk functioneren en participeren in een omgeving met ondersteuning</a:t>
            </a:r>
          </a:p>
          <a:p>
            <a:r>
              <a:rPr lang="nl-BE" dirty="0"/>
              <a:t>Werken in een omgeving met ondersteuning</a:t>
            </a:r>
            <a:endParaRPr lang="nl-NL" dirty="0"/>
          </a:p>
          <a:p>
            <a:endParaRPr lang="nl-NL" dirty="0"/>
          </a:p>
          <a:p>
            <a:r>
              <a:rPr lang="nl-NL" dirty="0"/>
              <a:t>Met tewerkstelling in een werkomgeving waar ondersteuning is’ wordt bedoeld: het verrichten van betaalde arbeid in een werkomgeving die afgestemd is op </a:t>
            </a:r>
            <a:r>
              <a:rPr lang="nl-NL" dirty="0" err="1"/>
              <a:t>capactiteiten</a:t>
            </a:r>
            <a:r>
              <a:rPr lang="nl-NL" dirty="0"/>
              <a:t>, beperkingen, de </a:t>
            </a:r>
            <a:r>
              <a:rPr lang="nl-NL" dirty="0" err="1"/>
              <a:t>arbeidgerelateerde</a:t>
            </a:r>
            <a:r>
              <a:rPr lang="nl-NL" dirty="0"/>
              <a:t> wensen en ontwikkelingsmogelijkheden van personen met een arbeidshandicap</a:t>
            </a:r>
            <a:endParaRPr lang="nl-BE" dirty="0"/>
          </a:p>
          <a:p>
            <a:endParaRPr lang="nl-BE" dirty="0"/>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21</a:t>
            </a:fld>
            <a:endParaRPr lang="nl-NL"/>
          </a:p>
        </p:txBody>
      </p:sp>
    </p:spTree>
    <p:extLst>
      <p:ext uri="{BB962C8B-B14F-4D97-AF65-F5344CB8AC3E}">
        <p14:creationId xmlns:p14="http://schemas.microsoft.com/office/powerpoint/2010/main" val="70635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eaLnBrk="1" hangingPunct="1">
              <a:lnSpc>
                <a:spcPct val="90000"/>
              </a:lnSpc>
            </a:pPr>
            <a:r>
              <a:rPr lang="nl-BE" altLang="nl-BE" sz="1200" dirty="0">
                <a:latin typeface="Arial" panose="020B0604020202020204" pitchFamily="34" charset="0"/>
              </a:rPr>
              <a:t>De leerlingen krijgen nog een aanbod van taal en rekenen. Vaak is dit functioneel </a:t>
            </a:r>
            <a:r>
              <a:rPr lang="nl-BE" altLang="nl-BE" sz="1200" dirty="0" err="1">
                <a:latin typeface="Arial" panose="020B0604020202020204" pitchFamily="34" charset="0"/>
              </a:rPr>
              <a:t>bvb</a:t>
            </a:r>
            <a:r>
              <a:rPr lang="nl-BE" altLang="nl-BE" sz="1200" dirty="0">
                <a:latin typeface="Arial" panose="020B0604020202020204" pitchFamily="34" charset="0"/>
              </a:rPr>
              <a:t> omgaan met geld, boodschappen kunnen doen. Binnen de uren van algemene vakken wordt er ook rond zelfredzaamheid gewerkt </a:t>
            </a:r>
            <a:r>
              <a:rPr lang="nl-BE" altLang="nl-BE" sz="1200" dirty="0" err="1">
                <a:latin typeface="Arial" panose="020B0604020202020204" pitchFamily="34" charset="0"/>
              </a:rPr>
              <a:t>bvb</a:t>
            </a:r>
            <a:r>
              <a:rPr lang="nl-BE" altLang="nl-BE" sz="1200" dirty="0">
                <a:latin typeface="Arial" panose="020B0604020202020204" pitchFamily="34" charset="0"/>
              </a:rPr>
              <a:t> koken</a:t>
            </a:r>
          </a:p>
          <a:p>
            <a:pPr eaLnBrk="1" hangingPunct="1">
              <a:lnSpc>
                <a:spcPct val="90000"/>
              </a:lnSpc>
            </a:pPr>
            <a:r>
              <a:rPr lang="nl-BE" altLang="nl-BE" sz="1200" dirty="0">
                <a:latin typeface="Arial" panose="020B0604020202020204" pitchFamily="34" charset="0"/>
              </a:rPr>
              <a:t>De leerlingen gaan op stage vanaf 18 jaar in een maatwerkbedrijf. Als het om een maatwerkbedrijf gaat, gaat het steeds om een MB die het dichtst bij de woonplaats is.</a:t>
            </a:r>
          </a:p>
          <a:p>
            <a:pPr eaLnBrk="1" hangingPunct="1">
              <a:lnSpc>
                <a:spcPct val="90000"/>
              </a:lnSpc>
            </a:pPr>
            <a:r>
              <a:rPr lang="nl-BE" altLang="nl-BE" sz="1200" dirty="0">
                <a:latin typeface="Arial" panose="020B0604020202020204" pitchFamily="34" charset="0"/>
              </a:rPr>
              <a:t>De leerlingen blijven school lopen tot ze effectief kunnen gaan werken, meestal tot de leeftijd van 20 / 21 jaar. Een soort van garantie dat als de kinderen het school verlaten dat ze een plaats hebben in een MB. </a:t>
            </a:r>
          </a:p>
          <a:p>
            <a:r>
              <a:rPr lang="nl-NL" dirty="0"/>
              <a:t>Deze opleidingsvorm omvat 2 fasen. (Duur: ten minste 2 leerjaren)</a:t>
            </a:r>
          </a:p>
          <a:p>
            <a:r>
              <a:rPr lang="nl-NL" dirty="0"/>
              <a:t>De klassenraad, bekijkt voor iedere leerling hoe lang elke fase zal duren – dit kan langer zijn dan 2 leerjaren. </a:t>
            </a:r>
          </a:p>
          <a:p>
            <a:endParaRPr lang="nl-BE" dirty="0"/>
          </a:p>
        </p:txBody>
      </p:sp>
      <p:sp>
        <p:nvSpPr>
          <p:cNvPr id="4" name="Tijdelijke aanduiding voor dianummer 3"/>
          <p:cNvSpPr>
            <a:spLocks noGrp="1"/>
          </p:cNvSpPr>
          <p:nvPr>
            <p:ph type="sldNum" sz="quarter" idx="5"/>
          </p:nvPr>
        </p:nvSpPr>
        <p:spPr/>
        <p:txBody>
          <a:bodyPr/>
          <a:lstStyle/>
          <a:p>
            <a:fld id="{39CA8877-E9A1-4518-8136-5B8599A0FEE1}" type="slidenum">
              <a:rPr lang="nl-BE" smtClean="0"/>
              <a:t>22</a:t>
            </a:fld>
            <a:endParaRPr lang="nl-BE"/>
          </a:p>
        </p:txBody>
      </p:sp>
    </p:spTree>
    <p:extLst>
      <p:ext uri="{BB962C8B-B14F-4D97-AF65-F5344CB8AC3E}">
        <p14:creationId xmlns:p14="http://schemas.microsoft.com/office/powerpoint/2010/main" val="232042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Wat komt er tijdens deze presentatie aan bod?</a:t>
            </a:r>
            <a:endParaRPr lang="nl-BE" dirty="0">
              <a:solidFill>
                <a:srgbClr val="FF0000"/>
              </a:solidFill>
            </a:endParaRPr>
          </a:p>
          <a:p>
            <a:r>
              <a:rPr lang="nl-NL" dirty="0"/>
              <a:t>Deze presentatie wordt ingesproken door CLB medewerkers, Het CLB ? Wat is dat nu weer? We staan er </a:t>
            </a:r>
            <a:r>
              <a:rPr lang="nl-NL" dirty="0" err="1"/>
              <a:t>zodadelijk</a:t>
            </a:r>
            <a:r>
              <a:rPr lang="nl-NL" dirty="0"/>
              <a:t> veder bij stil,</a:t>
            </a:r>
          </a:p>
          <a:p>
            <a:r>
              <a:rPr lang="nl-NL" dirty="0"/>
              <a:t>Vervolgens gaan we over naar de hoofdbrok van deze presentatie namelijk hoe ziet het buitengewoon secundair onderwijs eruit – Hoe is dit opgebouwd en welke mogelijkheden zijn 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kijken dan nog even samen naar waar je informatie kan vinden – hoe het traject verloopt waarmee het geven van een advies </a:t>
            </a:r>
            <a:r>
              <a:rPr lang="nl-NL" dirty="0" err="1"/>
              <a:t>ifv</a:t>
            </a:r>
            <a:r>
              <a:rPr lang="nl-NL" dirty="0"/>
              <a:t> de overgang naar het SO tot stand komt,</a:t>
            </a:r>
            <a:r>
              <a:rPr lang="nl-BE" sz="1200" kern="1200" dirty="0">
                <a:solidFill>
                  <a:schemeClr val="tx1"/>
                </a:solidFill>
                <a:latin typeface="+mn-lt"/>
                <a:ea typeface="+mn-ea"/>
                <a:cs typeface="Arial" pitchFamily="34" charset="0"/>
              </a:rPr>
              <a:t> en bij wie kan je terecht?</a:t>
            </a:r>
          </a:p>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a:t>
            </a:fld>
            <a:endParaRPr lang="nl-NL"/>
          </a:p>
        </p:txBody>
      </p:sp>
    </p:spTree>
    <p:extLst>
      <p:ext uri="{BB962C8B-B14F-4D97-AF65-F5344CB8AC3E}">
        <p14:creationId xmlns:p14="http://schemas.microsoft.com/office/powerpoint/2010/main" val="760086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90000"/>
              </a:lnSpc>
            </a:pPr>
            <a:r>
              <a:rPr lang="nl-BE" altLang="nl-BE" sz="1200" b="1" dirty="0">
                <a:latin typeface="Arial" panose="020B0604020202020204" pitchFamily="34" charset="0"/>
              </a:rPr>
              <a:t>Criteria:</a:t>
            </a:r>
          </a:p>
          <a:p>
            <a:pPr eaLnBrk="1" hangingPunct="1">
              <a:lnSpc>
                <a:spcPct val="90000"/>
              </a:lnSpc>
            </a:pPr>
            <a:r>
              <a:rPr lang="nl-BE" altLang="nl-BE" sz="1200" dirty="0">
                <a:latin typeface="Arial" panose="020B0604020202020204" pitchFamily="34" charset="0"/>
              </a:rPr>
              <a:t>Geen restricties wat schoolse vaardigheden betreft, leerlingen hebben een heel verschillend niveau (, 1</a:t>
            </a:r>
            <a:r>
              <a:rPr lang="nl-BE" altLang="nl-BE" sz="1200" baseline="30000" dirty="0">
                <a:latin typeface="Arial" panose="020B0604020202020204" pitchFamily="34" charset="0"/>
              </a:rPr>
              <a:t>ste</a:t>
            </a:r>
            <a:r>
              <a:rPr lang="nl-BE" altLang="nl-BE" sz="1200" dirty="0">
                <a:latin typeface="Arial" panose="020B0604020202020204" pitchFamily="34" charset="0"/>
              </a:rPr>
              <a:t>  functioneel lezen, schrijven, rekenen)</a:t>
            </a:r>
          </a:p>
          <a:p>
            <a:pPr eaLnBrk="1" hangingPunct="1">
              <a:lnSpc>
                <a:spcPct val="90000"/>
              </a:lnSpc>
              <a:buClr>
                <a:schemeClr val="tx1"/>
              </a:buClr>
            </a:pPr>
            <a:r>
              <a:rPr lang="nl-BE" altLang="nl-BE" sz="1200" dirty="0">
                <a:latin typeface="Arial" panose="020B0604020202020204" pitchFamily="34" charset="0"/>
              </a:rPr>
              <a:t>Over voldoende </a:t>
            </a:r>
            <a:r>
              <a:rPr lang="nl-BE" altLang="nl-BE" sz="1200" b="1" i="1" dirty="0">
                <a:latin typeface="Arial" panose="020B0604020202020204" pitchFamily="34" charset="0"/>
              </a:rPr>
              <a:t>handvaardigheid</a:t>
            </a:r>
            <a:r>
              <a:rPr lang="nl-BE" altLang="nl-BE" sz="1200" dirty="0">
                <a:latin typeface="Arial" panose="020B0604020202020204" pitchFamily="34" charset="0"/>
              </a:rPr>
              <a:t> beschikken. </a:t>
            </a:r>
          </a:p>
          <a:p>
            <a:pPr eaLnBrk="1" hangingPunct="1">
              <a:lnSpc>
                <a:spcPct val="90000"/>
              </a:lnSpc>
              <a:buClr>
                <a:schemeClr val="tx1"/>
              </a:buClr>
            </a:pPr>
            <a:r>
              <a:rPr lang="nl-BE" altLang="nl-BE" sz="1200" dirty="0">
                <a:latin typeface="Arial" panose="020B0604020202020204" pitchFamily="34" charset="0"/>
              </a:rPr>
              <a:t>Een behoorlijk </a:t>
            </a:r>
            <a:r>
              <a:rPr lang="nl-BE" altLang="nl-BE" sz="1200" b="1" i="1" dirty="0">
                <a:latin typeface="Arial" panose="020B0604020202020204" pitchFamily="34" charset="0"/>
              </a:rPr>
              <a:t>werktempo</a:t>
            </a:r>
            <a:r>
              <a:rPr lang="nl-BE" altLang="nl-BE" sz="1200" dirty="0">
                <a:latin typeface="Arial" panose="020B0604020202020204" pitchFamily="34" charset="0"/>
              </a:rPr>
              <a:t> kunnen halen en </a:t>
            </a:r>
            <a:r>
              <a:rPr lang="nl-BE" altLang="nl-BE" sz="1200" b="1" i="1" dirty="0">
                <a:latin typeface="Arial" panose="020B0604020202020204" pitchFamily="34" charset="0"/>
              </a:rPr>
              <a:t>nauwkeurig</a:t>
            </a:r>
            <a:r>
              <a:rPr lang="nl-BE" altLang="nl-BE" sz="1200" dirty="0">
                <a:latin typeface="Arial" panose="020B0604020202020204" pitchFamily="34" charset="0"/>
              </a:rPr>
              <a:t> kunnen werken.</a:t>
            </a:r>
          </a:p>
          <a:p>
            <a:pPr eaLnBrk="1" hangingPunct="1">
              <a:lnSpc>
                <a:spcPct val="90000"/>
              </a:lnSpc>
              <a:buClr>
                <a:schemeClr val="tx1"/>
              </a:buClr>
            </a:pPr>
            <a:r>
              <a:rPr lang="nl-BE" altLang="nl-BE" sz="1200" dirty="0">
                <a:latin typeface="Arial" panose="020B0604020202020204" pitchFamily="34" charset="0"/>
              </a:rPr>
              <a:t>Kunnen omgaan met </a:t>
            </a:r>
            <a:r>
              <a:rPr lang="nl-BE" altLang="nl-BE" sz="1200" b="1" i="1" dirty="0">
                <a:latin typeface="Arial" panose="020B0604020202020204" pitchFamily="34" charset="0"/>
              </a:rPr>
              <a:t>werkdruk. De MB krijgen opdrachten van bedrijven, deze moeten binnen een bepaalde tijd en van goede kwaliteit zijn anders is de MB zijn opdrachtgever kwijt.</a:t>
            </a:r>
            <a:endParaRPr lang="nl-BE" altLang="nl-BE" sz="1200" dirty="0">
              <a:latin typeface="Arial" panose="020B0604020202020204" pitchFamily="34" charset="0"/>
            </a:endParaRPr>
          </a:p>
          <a:p>
            <a:pPr eaLnBrk="1" hangingPunct="1">
              <a:lnSpc>
                <a:spcPct val="90000"/>
              </a:lnSpc>
              <a:buClr>
                <a:schemeClr val="tx1"/>
              </a:buClr>
            </a:pPr>
            <a:r>
              <a:rPr lang="nl-BE" altLang="nl-BE" sz="1200" dirty="0">
                <a:latin typeface="Arial" panose="020B0604020202020204" pitchFamily="34" charset="0"/>
              </a:rPr>
              <a:t>Op termijn zelfstandig gebruik kunnen maken van het </a:t>
            </a:r>
            <a:r>
              <a:rPr lang="nl-BE" altLang="nl-BE" sz="1200" b="1" i="1" dirty="0">
                <a:latin typeface="Arial" panose="020B0604020202020204" pitchFamily="34" charset="0"/>
              </a:rPr>
              <a:t>openbaar vervoer</a:t>
            </a:r>
            <a:r>
              <a:rPr lang="nl-BE" altLang="nl-BE" sz="1200" dirty="0">
                <a:latin typeface="Arial" panose="020B0604020202020204" pitchFamily="34" charset="0"/>
              </a:rPr>
              <a:t>. Maar worden wel vaak begeleid in wonen en invulling van vrije tijd. </a:t>
            </a:r>
          </a:p>
          <a:p>
            <a:pPr eaLnBrk="1" hangingPunct="1">
              <a:lnSpc>
                <a:spcPct val="90000"/>
              </a:lnSpc>
              <a:buClr>
                <a:schemeClr val="tx1"/>
              </a:buClr>
            </a:pPr>
            <a:r>
              <a:rPr lang="nl-BE" altLang="nl-BE" sz="1200" dirty="0">
                <a:latin typeface="Arial" panose="020B0604020202020204" pitchFamily="34" charset="0"/>
              </a:rPr>
              <a:t>Over voldoende </a:t>
            </a:r>
            <a:r>
              <a:rPr lang="nl-BE" altLang="nl-BE" sz="1200" b="1" i="1" dirty="0">
                <a:latin typeface="Arial" panose="020B0604020202020204" pitchFamily="34" charset="0"/>
              </a:rPr>
              <a:t>sociale vaardigheden </a:t>
            </a:r>
            <a:r>
              <a:rPr lang="nl-BE" altLang="nl-BE" sz="1200" dirty="0">
                <a:latin typeface="Arial" panose="020B0604020202020204" pitchFamily="34" charset="0"/>
              </a:rPr>
              <a:t>beschikken (problemen kunnen aangeven, kunnen samenwerken, omgaan met kritiek).</a:t>
            </a:r>
          </a:p>
          <a:p>
            <a:pPr eaLnBrk="1" hangingPunct="1">
              <a:lnSpc>
                <a:spcPct val="90000"/>
              </a:lnSpc>
              <a:buClr>
                <a:schemeClr val="tx1"/>
              </a:buClr>
            </a:pPr>
            <a:endParaRPr lang="nl-BE" altLang="nl-BE" sz="1200" dirty="0">
              <a:latin typeface="Arial" panose="020B0604020202020204" pitchFamily="34" charset="0"/>
            </a:endParaRPr>
          </a:p>
          <a:p>
            <a:r>
              <a:rPr lang="nl-NL" dirty="0"/>
              <a:t>Verschil tussen OV2 – OV3: </a:t>
            </a:r>
          </a:p>
          <a:p>
            <a:pPr marL="171450" indent="-171450">
              <a:buFontTx/>
              <a:buChar char="-"/>
            </a:pPr>
            <a:r>
              <a:rPr lang="nl-NL" baseline="0" dirty="0"/>
              <a:t>Enkelvoudige taken </a:t>
            </a:r>
            <a:r>
              <a:rPr lang="nl-NL" baseline="0" dirty="0" err="1"/>
              <a:t>ipv</a:t>
            </a:r>
            <a:r>
              <a:rPr lang="nl-NL" baseline="0" dirty="0"/>
              <a:t> meervoudige taken </a:t>
            </a:r>
          </a:p>
          <a:p>
            <a:pPr marL="171450" indent="-171450">
              <a:buFontTx/>
              <a:buChar char="-"/>
            </a:pPr>
            <a:r>
              <a:rPr lang="nl-NL" baseline="0" dirty="0"/>
              <a:t>Minder zelfstandigheid</a:t>
            </a:r>
          </a:p>
          <a:p>
            <a:pPr marL="171450" indent="-171450">
              <a:buFontTx/>
              <a:buChar char="-"/>
            </a:pPr>
            <a:r>
              <a:rPr lang="nl-NL" baseline="0" dirty="0"/>
              <a:t>Hulp op de werkvloer aanwezig</a:t>
            </a:r>
          </a:p>
          <a:p>
            <a:pPr marL="171450" indent="-171450">
              <a:buFontTx/>
              <a:buChar char="-"/>
            </a:pPr>
            <a:r>
              <a:rPr lang="nl-NL" baseline="0" dirty="0"/>
              <a:t>Training van zelfredzaamheid </a:t>
            </a:r>
            <a:endParaRPr lang="nl-NL" dirty="0"/>
          </a:p>
          <a:p>
            <a:pPr eaLnBrk="1" hangingPunct="1">
              <a:lnSpc>
                <a:spcPct val="90000"/>
              </a:lnSpc>
              <a:buClr>
                <a:schemeClr val="tx1"/>
              </a:buClr>
            </a:pPr>
            <a:endParaRPr lang="nl-BE" altLang="nl-BE" sz="1200" dirty="0">
              <a:latin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39CA8877-E9A1-4518-8136-5B8599A0FEE1}" type="slidenum">
              <a:rPr lang="nl-BE" smtClean="0"/>
              <a:t>23</a:t>
            </a:fld>
            <a:endParaRPr lang="nl-BE"/>
          </a:p>
        </p:txBody>
      </p:sp>
    </p:spTree>
    <p:extLst>
      <p:ext uri="{BB962C8B-B14F-4D97-AF65-F5344CB8AC3E}">
        <p14:creationId xmlns:p14="http://schemas.microsoft.com/office/powerpoint/2010/main" val="3443979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26</a:t>
            </a:fld>
            <a:endParaRPr lang="nl-NL"/>
          </a:p>
        </p:txBody>
      </p:sp>
    </p:spTree>
    <p:extLst>
      <p:ext uri="{BB962C8B-B14F-4D97-AF65-F5344CB8AC3E}">
        <p14:creationId xmlns:p14="http://schemas.microsoft.com/office/powerpoint/2010/main" val="4015028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sz="1200" u="sng" dirty="0">
                <a:latin typeface="Arial" panose="020B0604020202020204" pitchFamily="34" charset="0"/>
              </a:rPr>
              <a:t>Leerplan</a:t>
            </a:r>
          </a:p>
          <a:p>
            <a:r>
              <a:rPr lang="nl-BE" altLang="nl-BE" sz="1200" dirty="0">
                <a:latin typeface="Arial" panose="020B0604020202020204" pitchFamily="34" charset="0"/>
              </a:rPr>
              <a:t>Reden dat scholen dit organiseren binnen OV1 : kunnen de invulling van het leertraject zelf bepalen waardoor ze niet verplicht zijn om </a:t>
            </a:r>
            <a:r>
              <a:rPr lang="nl-BE" altLang="nl-BE" sz="1200" dirty="0" err="1">
                <a:latin typeface="Arial" panose="020B0604020202020204" pitchFamily="34" charset="0"/>
              </a:rPr>
              <a:t>bvb</a:t>
            </a:r>
            <a:r>
              <a:rPr lang="nl-BE" altLang="nl-BE" sz="1200" dirty="0">
                <a:latin typeface="Arial" panose="020B0604020202020204" pitchFamily="34" charset="0"/>
              </a:rPr>
              <a:t> beroepsgerichte vakken aan te bieden. Hier zijn verschillen tussen scholen hoe ze dit invullen. Voor deze leerlingen is een tewerkstelling niet altijd een meerwaarde, maar zorgt voor </a:t>
            </a:r>
            <a:r>
              <a:rPr lang="nl-BE" altLang="nl-BE" sz="1200" dirty="0" err="1">
                <a:latin typeface="Arial" panose="020B0604020202020204" pitchFamily="34" charset="0"/>
              </a:rPr>
              <a:t>bvb</a:t>
            </a:r>
            <a:r>
              <a:rPr lang="nl-BE" altLang="nl-BE" sz="1200" dirty="0">
                <a:latin typeface="Arial" panose="020B0604020202020204" pitchFamily="34" charset="0"/>
              </a:rPr>
              <a:t> te grote prestatiedruk, frustraties omdat bepaalde handelingen niet lukken. </a:t>
            </a:r>
          </a:p>
          <a:p>
            <a:r>
              <a:rPr lang="nl-BE" altLang="nl-BE" sz="1200" dirty="0" err="1">
                <a:latin typeface="Arial" panose="020B0604020202020204" pitchFamily="34" charset="0"/>
              </a:rPr>
              <a:t>Vd</a:t>
            </a:r>
            <a:r>
              <a:rPr lang="nl-BE" altLang="nl-BE" sz="1200" dirty="0">
                <a:latin typeface="Arial" panose="020B0604020202020204" pitchFamily="34" charset="0"/>
              </a:rPr>
              <a:t> </a:t>
            </a:r>
            <a:r>
              <a:rPr lang="nl-BE" altLang="nl-BE" sz="1200" dirty="0" err="1">
                <a:latin typeface="Arial" panose="020B0604020202020204" pitchFamily="34" charset="0"/>
              </a:rPr>
              <a:t>maatschapp</a:t>
            </a:r>
            <a:r>
              <a:rPr lang="nl-BE" altLang="nl-BE" sz="1200" dirty="0">
                <a:latin typeface="Arial" panose="020B0604020202020204" pitchFamily="34" charset="0"/>
              </a:rPr>
              <a:t> zelfredzaamheid : invulling vrije tijd</a:t>
            </a:r>
            <a:endParaRPr lang="nl-NL" altLang="nl-BE" sz="1200" dirty="0">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27</a:t>
            </a:fld>
            <a:endParaRPr lang="nl-NL"/>
          </a:p>
        </p:txBody>
      </p:sp>
    </p:spTree>
    <p:extLst>
      <p:ext uri="{BB962C8B-B14F-4D97-AF65-F5344CB8AC3E}">
        <p14:creationId xmlns:p14="http://schemas.microsoft.com/office/powerpoint/2010/main" val="190105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ltLang="nl-BE" sz="1200" dirty="0">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28</a:t>
            </a:fld>
            <a:endParaRPr lang="nl-NL"/>
          </a:p>
        </p:txBody>
      </p:sp>
    </p:spTree>
    <p:extLst>
      <p:ext uri="{BB962C8B-B14F-4D97-AF65-F5344CB8AC3E}">
        <p14:creationId xmlns:p14="http://schemas.microsoft.com/office/powerpoint/2010/main" val="198618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b="1" dirty="0">
                <a:latin typeface="Arial" panose="020B0604020202020204" pitchFamily="34" charset="0"/>
              </a:rPr>
              <a:t>Dagcentrum</a:t>
            </a:r>
            <a:r>
              <a:rPr lang="nl-BE" altLang="nl-BE" dirty="0">
                <a:latin typeface="Arial" panose="020B0604020202020204" pitchFamily="34" charset="0"/>
              </a:rPr>
              <a:t>: In een dagcentrum kunt u terecht voor arbeidsmatige of andere activiteiten binnen de zogeheten </a:t>
            </a:r>
            <a:r>
              <a:rPr lang="nl-BE" altLang="nl-BE" u="sng" dirty="0">
                <a:latin typeface="Arial" panose="020B0604020202020204" pitchFamily="34" charset="0"/>
              </a:rPr>
              <a:t>atelierwerking</a:t>
            </a:r>
            <a:r>
              <a:rPr lang="nl-BE" altLang="nl-BE" dirty="0">
                <a:latin typeface="Arial" panose="020B0604020202020204" pitchFamily="34" charset="0"/>
              </a:rPr>
              <a:t>. Dat kan gaan van ambachtelijke creaties en knutselen, over tuinbouw tot semi-industrieel werk.</a:t>
            </a:r>
            <a:br>
              <a:rPr lang="nl-BE" altLang="nl-BE" dirty="0">
                <a:latin typeface="Arial" panose="020B0604020202020204" pitchFamily="34" charset="0"/>
              </a:rPr>
            </a:br>
            <a:r>
              <a:rPr lang="nl-BE" altLang="nl-BE" dirty="0">
                <a:latin typeface="Arial" panose="020B0604020202020204" pitchFamily="34" charset="0"/>
              </a:rPr>
              <a:t>Daarnaast biedt een dagcentrum</a:t>
            </a:r>
            <a:r>
              <a:rPr lang="nl-BE" altLang="nl-BE" u="sng" dirty="0">
                <a:latin typeface="Arial" panose="020B0604020202020204" pitchFamily="34" charset="0"/>
              </a:rPr>
              <a:t> training of therapie aan </a:t>
            </a:r>
            <a:r>
              <a:rPr lang="nl-BE" altLang="nl-BE" dirty="0">
                <a:latin typeface="Arial" panose="020B0604020202020204" pitchFamily="34" charset="0"/>
              </a:rPr>
              <a:t>op diverse domeinen: kinesitherapie, logopedie, ergotherapie, zelfredzaamheidstraining, sociale vaardigheidstraining, psychologische ondersteuning en ontwikkeling van arbeidsgerichte vaardigheden</a:t>
            </a:r>
          </a:p>
          <a:p>
            <a:endParaRPr lang="nl-BE" altLang="nl-BE" dirty="0">
              <a:latin typeface="Arial" panose="020B0604020202020204" pitchFamily="34" charset="0"/>
            </a:endParaRPr>
          </a:p>
          <a:p>
            <a:r>
              <a:rPr lang="nl-BE" altLang="nl-BE" b="1" dirty="0">
                <a:latin typeface="Arial" panose="020B0604020202020204" pitchFamily="34" charset="0"/>
              </a:rPr>
              <a:t>Begeleid werken </a:t>
            </a:r>
            <a:r>
              <a:rPr lang="nl-BE" altLang="nl-BE" dirty="0">
                <a:latin typeface="Arial" panose="020B0604020202020204" pitchFamily="34" charset="0"/>
              </a:rPr>
              <a:t>is bedoeld voor personen die net niet het niveau van een betaalde job halen, maar die wel meer aankunnen dan de gewone atelieractiviteiten in een dagcentrum. U werkt onder begeleiding van het dagcentrum </a:t>
            </a:r>
            <a:r>
              <a:rPr lang="nl-BE" altLang="nl-BE" u="sng" dirty="0">
                <a:latin typeface="Arial" panose="020B0604020202020204" pitchFamily="34" charset="0"/>
              </a:rPr>
              <a:t>deeltijds, zonder verloning of arbeidscontract</a:t>
            </a:r>
            <a:r>
              <a:rPr lang="nl-BE" altLang="nl-BE" b="1" dirty="0">
                <a:latin typeface="Arial" panose="020B0604020202020204" pitchFamily="34" charset="0"/>
              </a:rPr>
              <a:t>, </a:t>
            </a:r>
            <a:r>
              <a:rPr lang="nl-BE" altLang="nl-BE" dirty="0">
                <a:latin typeface="Arial" panose="020B0604020202020204" pitchFamily="34" charset="0"/>
              </a:rPr>
              <a:t>in een sociale voorziening of een culturele organisatie, bij een particulier of in een bedrijf.</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29</a:t>
            </a:fld>
            <a:endParaRPr lang="nl-NL"/>
          </a:p>
        </p:txBody>
      </p:sp>
    </p:spTree>
    <p:extLst>
      <p:ext uri="{BB962C8B-B14F-4D97-AF65-F5344CB8AC3E}">
        <p14:creationId xmlns:p14="http://schemas.microsoft.com/office/powerpoint/2010/main" val="409518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30</a:t>
            </a:fld>
            <a:endParaRPr lang="nl-NL"/>
          </a:p>
        </p:txBody>
      </p:sp>
    </p:spTree>
    <p:extLst>
      <p:ext uri="{BB962C8B-B14F-4D97-AF65-F5344CB8AC3E}">
        <p14:creationId xmlns:p14="http://schemas.microsoft.com/office/powerpoint/2010/main" val="3371916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mogelijke studierichtingen/</a:t>
            </a:r>
            <a:r>
              <a:rPr lang="nl-NL" baseline="0" dirty="0"/>
              <a:t> scholen …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A2D1C-34BD-4A08-9AFD-C8C00F0012D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67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7019" eaLnBrk="1" hangingPunct="1">
              <a:defRPr/>
            </a:pPr>
            <a:r>
              <a:rPr lang="nl-NL" dirty="0"/>
              <a:t>Wie heeft er al</a:t>
            </a:r>
            <a:r>
              <a:rPr lang="nl-NL" baseline="0" dirty="0"/>
              <a:t> in de klas met de onderwijskiezer gewerkt? Weet je wat je er allemaal op kunt doen? </a:t>
            </a:r>
            <a:endParaRPr lang="nl-NL" dirty="0"/>
          </a:p>
          <a:p>
            <a:pPr eaLnBrk="1" hangingPunct="1"/>
            <a:endParaRPr lang="nl-NL" dirty="0"/>
          </a:p>
          <a:p>
            <a:pPr eaLnBrk="1" hangingPunct="1"/>
            <a:r>
              <a:rPr lang="nl-NL" dirty="0"/>
              <a:t>Vragenlijsten</a:t>
            </a:r>
            <a:r>
              <a:rPr lang="nl-NL" baseline="0" dirty="0"/>
              <a:t> tonen indien dit niet in de klas behandelt wordt.</a:t>
            </a:r>
          </a:p>
          <a:p>
            <a:pPr eaLnBrk="1" hangingPunct="1"/>
            <a:r>
              <a:rPr lang="nl-NL" baseline="0" dirty="0"/>
              <a:t>Onderwijskiezer zelf zal later teruggekoppeld worden. </a:t>
            </a:r>
            <a:endParaRPr lang="nl-BE"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32</a:t>
            </a:fld>
            <a:endParaRPr lang="nl-NL"/>
          </a:p>
        </p:txBody>
      </p:sp>
    </p:spTree>
    <p:extLst>
      <p:ext uri="{BB962C8B-B14F-4D97-AF65-F5344CB8AC3E}">
        <p14:creationId xmlns:p14="http://schemas.microsoft.com/office/powerpoint/2010/main" val="207169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p:cNvSpPr>
            <a:spLocks noGrp="1" noRot="1" noChangeAspect="1" noTextEdit="1"/>
          </p:cNvSpPr>
          <p:nvPr>
            <p:ph type="sldImg"/>
          </p:nvPr>
        </p:nvSpPr>
        <p:spPr>
          <a:ln/>
        </p:spPr>
      </p:sp>
      <p:sp>
        <p:nvSpPr>
          <p:cNvPr id="19459" name="Tijdelijke aanduiding voor notities 2"/>
          <p:cNvSpPr>
            <a:spLocks noGrp="1"/>
          </p:cNvSpPr>
          <p:nvPr>
            <p:ph type="body" idx="1"/>
          </p:nvPr>
        </p:nvSpPr>
        <p:spPr>
          <a:noFill/>
          <a:ln/>
        </p:spPr>
        <p:txBody>
          <a:bodyPr/>
          <a:lstStyle/>
          <a:p>
            <a:r>
              <a:rPr lang="nl-NL" baseline="0" dirty="0"/>
              <a:t>U kind kan met deze vragen zitten,,,</a:t>
            </a:r>
          </a:p>
          <a:p>
            <a:endParaRPr lang="nl-BE" baseline="0" dirty="0"/>
          </a:p>
          <a:p>
            <a:r>
              <a:rPr lang="nl-BE" baseline="0" dirty="0"/>
              <a:t>Dit is voor velen toch wel een grote stap met heel wat veranderingen: voor elk vak een andere leerkracht, vele nieuwe gezichten, misschien verder van huis met het openbaar vervoer, er zal meer zelfstandigheid worden gevraagd</a:t>
            </a:r>
            <a:endParaRPr lang="nl-BE" dirty="0"/>
          </a:p>
        </p:txBody>
      </p:sp>
      <p:sp>
        <p:nvSpPr>
          <p:cNvPr id="19460" name="Tijdelijke aanduiding voor dianumm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3813C7-49DD-412C-A3A3-097B5A85CD3C}" type="slidenum">
              <a:rPr kumimoji="0" 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969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Blijf met deze vragen zeker niet zitten. Bij wie kan je terecht? Bij je schoolteam en je CLB, onze contactgegevens zijn terug te vinden op onze website </a:t>
            </a:r>
            <a:r>
              <a:rPr lang="nl-NL" dirty="0" err="1"/>
              <a:t>www,goclbfluxus,be</a:t>
            </a:r>
            <a:r>
              <a:rPr lang="nl-NL" dirty="0"/>
              <a:t>, </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36</a:t>
            </a:fld>
            <a:endParaRPr lang="nl-NL"/>
          </a:p>
        </p:txBody>
      </p:sp>
    </p:spTree>
    <p:extLst>
      <p:ext uri="{BB962C8B-B14F-4D97-AF65-F5344CB8AC3E}">
        <p14:creationId xmlns:p14="http://schemas.microsoft.com/office/powerpoint/2010/main" val="375052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r>
              <a:rPr lang="nl-BE" dirty="0">
                <a:cs typeface="Calibri"/>
              </a:rPr>
              <a:t>Wij werken voor het CLB. Deze afkorting staat voor Centrum voor Leerlingenbegeleiding. Wij zijn een centrum dat scholen helpt bij de begeleiding van leerlingen. Wij zijn geen personeel van de school, maar wij werken heel nauw samen met de scholen. </a:t>
            </a:r>
            <a:endParaRPr lang="nl-NL" dirty="0"/>
          </a:p>
          <a:p>
            <a:endParaRPr lang="nl-BE" dirty="0">
              <a:cs typeface="Calibri"/>
            </a:endParaRPr>
          </a:p>
          <a:p>
            <a:r>
              <a:rPr lang="nl-BE" dirty="0"/>
              <a:t>Bij ons het op centrum werken mensen met verschillende opleidingen. Er werken </a:t>
            </a:r>
            <a:r>
              <a:rPr lang="nl-BE" dirty="0" err="1"/>
              <a:t>oa</a:t>
            </a:r>
            <a:r>
              <a:rPr lang="nl-BE" dirty="0"/>
              <a:t> </a:t>
            </a:r>
            <a:r>
              <a:rPr lang="nl-BE" dirty="0" err="1"/>
              <a:t>pyschologen</a:t>
            </a:r>
            <a:r>
              <a:rPr lang="nl-BE" dirty="0"/>
              <a:t>, pedagogen, maatschappelijk werkers, verpleegkundigen en dokters. Wij werken rond 4 grote domeinen.</a:t>
            </a:r>
            <a:endParaRPr lang="nl-BE" dirty="0">
              <a:cs typeface="Calibri"/>
            </a:endParaRPr>
          </a:p>
          <a:p>
            <a:r>
              <a:rPr lang="nl-BE" dirty="0">
                <a:cs typeface="Calibri"/>
              </a:rPr>
              <a:t>Binnen het domein preventieve gezondheidszorg doen wij vooral medische onderzoeken. Op verschillende ogenblikken tijdens een schoolcarrière worden leerlingen medisch onderzocht door onze verpleegkundigen en artsen. Wij als CLB staan ook in voor de vaccinaties van de leerlingen. Wij geven de vaccinaties op de juiste leeftijd, maar wij controleren ook of uw kind alle noodzakelijke </a:t>
            </a:r>
            <a:r>
              <a:rPr lang="nl-BE" dirty="0" err="1">
                <a:cs typeface="Calibri"/>
              </a:rPr>
              <a:t>vacccinaties</a:t>
            </a:r>
            <a:r>
              <a:rPr lang="nl-BE" dirty="0">
                <a:cs typeface="Calibri"/>
              </a:rPr>
              <a:t> heeft gekregen.</a:t>
            </a:r>
          </a:p>
          <a:p>
            <a:endParaRPr lang="nl-BE" dirty="0">
              <a:cs typeface="Calibri"/>
            </a:endParaRPr>
          </a:p>
          <a:p>
            <a:r>
              <a:rPr lang="nl-BE" dirty="0">
                <a:cs typeface="Calibri"/>
              </a:rPr>
              <a:t>Binnen het domein Leren en Studeren volgen onze collega's de leerontwikkelingen van de leerlingen op. Als het leren wat moeilijker verloopt doen we als CLB onderzoek naar de oorzaken, maar helpen we ook de scholen bij het ondersteunen van deze kinderen. </a:t>
            </a:r>
          </a:p>
          <a:p>
            <a:endParaRPr lang="nl-BE" dirty="0">
              <a:cs typeface="Calibri"/>
            </a:endParaRPr>
          </a:p>
          <a:p>
            <a:r>
              <a:rPr lang="nl-BE" dirty="0">
                <a:cs typeface="Calibri"/>
              </a:rPr>
              <a:t>Het domein </a:t>
            </a:r>
            <a:r>
              <a:rPr lang="nl-BE" dirty="0" err="1">
                <a:cs typeface="Calibri"/>
              </a:rPr>
              <a:t>psycho-sociaal</a:t>
            </a:r>
            <a:r>
              <a:rPr lang="nl-BE" dirty="0">
                <a:cs typeface="Calibri"/>
              </a:rPr>
              <a:t> functioneren is een heel breed domein. Alle vragen rond het sociaal of psychisch functioneren van een kind horen hier thuis.</a:t>
            </a:r>
          </a:p>
          <a:p>
            <a:endParaRPr lang="nl-BE" dirty="0">
              <a:cs typeface="Calibri"/>
            </a:endParaRPr>
          </a:p>
          <a:p>
            <a:r>
              <a:rPr lang="nl-BE" dirty="0">
                <a:cs typeface="Calibri"/>
              </a:rPr>
              <a:t>En als laatste domein is er het domein van de onderwijsloopbaanbegeleiding. Doorheen een schoolcarrière moet een leerling een aantal keer een studiekeuze maken. Wij helpen bij deze studiekeuze door het geven van informatie, zoals we nu aan het doen zijn, of door gesprekken met leerlingen, leerkrachten en ouders.</a:t>
            </a:r>
          </a:p>
          <a:p>
            <a:endParaRPr lang="nl-BE" dirty="0">
              <a:cs typeface="Calibri"/>
            </a:endParaRPr>
          </a:p>
          <a:p>
            <a:r>
              <a:rPr lang="nl-BE" dirty="0">
                <a:cs typeface="Calibri"/>
              </a:rPr>
              <a:t>Als laatste willen wij nog meegeven dat wij werken op vraag. De vragen worden ons gesteld door de scholen, door de leerlingen en door ouders. Wij zijn er in eerste instantie om de leerlingen en hun ouders te helpen. In een aantal situaties kan onze hulp echter niet geweigerd worden.. Wanneer iemand niet naar school komt, dan gaan wij als CLB dit opvolgen. Deze opvolging is verplicht en kan dus niet geweigerd worden. Ook bepaalde medische onderzoeken kunnen niet geweigerd worden.</a:t>
            </a:r>
          </a:p>
          <a:p>
            <a:r>
              <a:rPr lang="nl-BE" baseline="0" dirty="0"/>
              <a:t>Onze collega’s hebben </a:t>
            </a:r>
            <a:r>
              <a:rPr lang="nl-BE" baseline="0" dirty="0" err="1"/>
              <a:t>beroepsgheim</a:t>
            </a:r>
            <a:r>
              <a:rPr lang="nl-BE" baseline="0" dirty="0"/>
              <a:t> en ook nog dit het CLB werkt gratis! </a:t>
            </a:r>
          </a:p>
          <a:p>
            <a:r>
              <a:rPr lang="nl-BE" baseline="0" dirty="0"/>
              <a:t>Bekijk ook zeker even het filmpje dat onze werking uitlegt in een notendop door op de link voorstelling CLB te klikken,</a:t>
            </a:r>
          </a:p>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3</a:t>
            </a:fld>
            <a:endParaRPr lang="nl-NL"/>
          </a:p>
        </p:txBody>
      </p:sp>
    </p:spTree>
    <p:extLst>
      <p:ext uri="{BB962C8B-B14F-4D97-AF65-F5344CB8AC3E}">
        <p14:creationId xmlns:p14="http://schemas.microsoft.com/office/powerpoint/2010/main" val="231351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4</a:t>
            </a:fld>
            <a:endParaRPr lang="nl-NL"/>
          </a:p>
        </p:txBody>
      </p:sp>
    </p:spTree>
    <p:extLst>
      <p:ext uri="{BB962C8B-B14F-4D97-AF65-F5344CB8AC3E}">
        <p14:creationId xmlns:p14="http://schemas.microsoft.com/office/powerpoint/2010/main" val="216535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info over de structuur van het gewoon SO verwijzen we naar onze website </a:t>
            </a:r>
            <a:r>
              <a:rPr lang="nl-NL" dirty="0" err="1"/>
              <a:t>www,goclbfluxus,be</a:t>
            </a:r>
            <a:r>
              <a:rPr lang="nl-NL" dirty="0"/>
              <a:t> waar u een ingesproken PP kan vinden,</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5</a:t>
            </a:fld>
            <a:endParaRPr lang="nl-NL"/>
          </a:p>
        </p:txBody>
      </p:sp>
    </p:spTree>
    <p:extLst>
      <p:ext uri="{BB962C8B-B14F-4D97-AF65-F5344CB8AC3E}">
        <p14:creationId xmlns:p14="http://schemas.microsoft.com/office/powerpoint/2010/main" val="356885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6</a:t>
            </a:fld>
            <a:endParaRPr lang="nl-NL"/>
          </a:p>
        </p:txBody>
      </p:sp>
    </p:spTree>
    <p:extLst>
      <p:ext uri="{BB962C8B-B14F-4D97-AF65-F5344CB8AC3E}">
        <p14:creationId xmlns:p14="http://schemas.microsoft.com/office/powerpoint/2010/main" val="146094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Belangrijk te vermelden dat dit aanbod over een beperkt aantal scholen en studierichtingen gaat,</a:t>
            </a:r>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8</a:t>
            </a:fld>
            <a:endParaRPr lang="nl-NL"/>
          </a:p>
        </p:txBody>
      </p:sp>
    </p:spTree>
    <p:extLst>
      <p:ext uri="{BB962C8B-B14F-4D97-AF65-F5344CB8AC3E}">
        <p14:creationId xmlns:p14="http://schemas.microsoft.com/office/powerpoint/2010/main" val="344814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err="1">
              <a:cs typeface="Calibri"/>
            </a:endParaRPr>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9</a:t>
            </a:fld>
            <a:endParaRPr lang="nl-NL"/>
          </a:p>
        </p:txBody>
      </p:sp>
    </p:spTree>
    <p:extLst>
      <p:ext uri="{BB962C8B-B14F-4D97-AF65-F5344CB8AC3E}">
        <p14:creationId xmlns:p14="http://schemas.microsoft.com/office/powerpoint/2010/main" val="3897183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Voor OV4 </a:t>
            </a:r>
            <a:r>
              <a:rPr lang="en-US" dirty="0" err="1"/>
              <a:t>worden</a:t>
            </a:r>
            <a:r>
              <a:rPr lang="en-US" dirty="0"/>
              <a:t> er heel </a:t>
            </a:r>
            <a:r>
              <a:rPr lang="en-US" dirty="0" err="1"/>
              <a:t>weinig</a:t>
            </a:r>
            <a:r>
              <a:rPr lang="en-US" dirty="0"/>
              <a:t> </a:t>
            </a:r>
            <a:r>
              <a:rPr lang="en-US" dirty="0" err="1"/>
              <a:t>richtingen</a:t>
            </a:r>
            <a:r>
              <a:rPr lang="en-US" dirty="0"/>
              <a:t> </a:t>
            </a:r>
            <a:r>
              <a:rPr lang="en-US" dirty="0" err="1"/>
              <a:t>aangeboden</a:t>
            </a:r>
            <a:r>
              <a:rPr lang="en-US" dirty="0"/>
              <a:t>,</a:t>
            </a:r>
          </a:p>
          <a:p>
            <a:r>
              <a:rPr lang="en-US" dirty="0" err="1">
                <a:cs typeface="Calibri"/>
              </a:rPr>
              <a:t>Onderwijskiezer</a:t>
            </a:r>
            <a:r>
              <a:rPr lang="en-US" dirty="0">
                <a:cs typeface="Calibri"/>
              </a:rPr>
              <a:t> </a:t>
            </a:r>
            <a:r>
              <a:rPr lang="en-US" dirty="0" err="1">
                <a:cs typeface="Calibri"/>
              </a:rPr>
              <a:t>kan</a:t>
            </a:r>
            <a:r>
              <a:rPr lang="en-US" dirty="0">
                <a:cs typeface="Calibri"/>
              </a:rPr>
              <a:t> </a:t>
            </a:r>
            <a:r>
              <a:rPr lang="en-US" dirty="0" err="1">
                <a:cs typeface="Calibri"/>
              </a:rPr>
              <a:t>helpen</a:t>
            </a:r>
            <a:r>
              <a:rPr lang="en-US" dirty="0">
                <a:cs typeface="Calibri"/>
              </a:rPr>
              <a:t> in </a:t>
            </a:r>
            <a:r>
              <a:rPr lang="en-US" dirty="0" err="1">
                <a:cs typeface="Calibri"/>
              </a:rPr>
              <a:t>deze</a:t>
            </a:r>
            <a:r>
              <a:rPr lang="en-US" dirty="0">
                <a:cs typeface="Calibri"/>
              </a:rPr>
              <a:t> </a:t>
            </a:r>
            <a:r>
              <a:rPr lang="en-US" dirty="0" err="1">
                <a:cs typeface="Calibri"/>
              </a:rPr>
              <a:t>zoektocht</a:t>
            </a:r>
            <a:r>
              <a:rPr lang="en-US" dirty="0">
                <a:cs typeface="Calibri"/>
              </a:rPr>
              <a:t>, </a:t>
            </a:r>
            <a:r>
              <a:rPr lang="en-US" dirty="0" err="1">
                <a:cs typeface="Calibri"/>
              </a:rPr>
              <a:t>hier</a:t>
            </a:r>
            <a:r>
              <a:rPr lang="en-US" dirty="0">
                <a:cs typeface="Calibri"/>
              </a:rPr>
              <a:t> </a:t>
            </a:r>
            <a:r>
              <a:rPr lang="en-US" dirty="0" err="1">
                <a:cs typeface="Calibri"/>
              </a:rPr>
              <a:t>komen</a:t>
            </a:r>
            <a:r>
              <a:rPr lang="en-US" dirty="0">
                <a:cs typeface="Calibri"/>
              </a:rPr>
              <a:t> we later in de </a:t>
            </a:r>
            <a:r>
              <a:rPr lang="en-US" dirty="0" err="1">
                <a:cs typeface="Calibri"/>
              </a:rPr>
              <a:t>presentatie</a:t>
            </a:r>
            <a:r>
              <a:rPr lang="en-US" dirty="0">
                <a:cs typeface="Calibri"/>
              </a:rPr>
              <a:t> </a:t>
            </a:r>
            <a:r>
              <a:rPr lang="en-US" dirty="0" err="1">
                <a:cs typeface="Calibri"/>
              </a:rPr>
              <a:t>nog</a:t>
            </a:r>
            <a:r>
              <a:rPr lang="en-US" dirty="0">
                <a:cs typeface="Calibri"/>
              </a:rPr>
              <a:t> op </a:t>
            </a:r>
            <a:r>
              <a:rPr lang="en-US" dirty="0" err="1">
                <a:cs typeface="Calibri"/>
              </a:rPr>
              <a:t>terug</a:t>
            </a:r>
            <a:r>
              <a:rPr lang="en-US" dirty="0">
                <a:cs typeface="Calibri"/>
              </a:rPr>
              <a:t>,</a:t>
            </a:r>
            <a:endParaRPr lang="nl-NL" dirty="0">
              <a:cs typeface="Calibri"/>
            </a:endParaRPr>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10</a:t>
            </a:fld>
            <a:endParaRPr lang="nl-NL"/>
          </a:p>
        </p:txBody>
      </p:sp>
    </p:spTree>
    <p:extLst>
      <p:ext uri="{BB962C8B-B14F-4D97-AF65-F5344CB8AC3E}">
        <p14:creationId xmlns:p14="http://schemas.microsoft.com/office/powerpoint/2010/main" val="4157736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31470" y="3429001"/>
            <a:ext cx="8281059" cy="1080138"/>
          </a:xfrm>
        </p:spPr>
        <p:txBody>
          <a:bodyPr>
            <a:normAutofit/>
          </a:bodyPr>
          <a:lstStyle>
            <a:lvl1pPr algn="ctr">
              <a:defRPr sz="4800">
                <a:solidFill>
                  <a:srgbClr val="0086CB"/>
                </a:solidFill>
              </a:defRPr>
            </a:lvl1pPr>
          </a:lstStyle>
          <a:p>
            <a:r>
              <a:rPr lang="nl-NL"/>
              <a:t>Klik om stijl te bewerken</a:t>
            </a:r>
            <a:endParaRPr lang="nl-NL" dirty="0"/>
          </a:p>
        </p:txBody>
      </p:sp>
      <p:sp>
        <p:nvSpPr>
          <p:cNvPr id="15" name="Tijdelijke aanduiding voor datum 14"/>
          <p:cNvSpPr>
            <a:spLocks noGrp="1"/>
          </p:cNvSpPr>
          <p:nvPr>
            <p:ph type="dt" sz="half" idx="10"/>
          </p:nvPr>
        </p:nvSpPr>
        <p:spPr/>
        <p:txBody>
          <a:bodyPr/>
          <a:lstStyle/>
          <a:p>
            <a:fld id="{5660CD95-02FC-4D82-8C3F-8D2F7A1C24C0}" type="datetime1">
              <a:rPr lang="nl-NL" smtClean="0"/>
              <a:t>12-2-2021</a:t>
            </a:fld>
            <a:endParaRPr lang="nl-NL" dirty="0"/>
          </a:p>
        </p:txBody>
      </p:sp>
      <p:sp>
        <p:nvSpPr>
          <p:cNvPr id="16" name="Tijdelijke aanduiding voor dianummer 15"/>
          <p:cNvSpPr>
            <a:spLocks noGrp="1"/>
          </p:cNvSpPr>
          <p:nvPr>
            <p:ph type="sldNum" sz="quarter" idx="11"/>
          </p:nvPr>
        </p:nvSpPr>
        <p:spPr/>
        <p:txBody>
          <a:bodyPr/>
          <a:lstStyle/>
          <a:p>
            <a:fld id="{CAF61F08-5B5D-4F5B-9F92-8A0E73C5D006}" type="slidenum">
              <a:rPr lang="nl-NL" smtClean="0"/>
              <a:t>‹nr.›</a:t>
            </a:fld>
            <a:endParaRPr lang="nl-NL"/>
          </a:p>
        </p:txBody>
      </p:sp>
      <p:sp>
        <p:nvSpPr>
          <p:cNvPr id="17" name="Tijdelijke aanduiding voor voettekst 16"/>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1761" y="1052736"/>
            <a:ext cx="4443311" cy="1238045"/>
          </a:xfrm>
          <a:prstGeom prst="rect">
            <a:avLst/>
          </a:prstGeom>
        </p:spPr>
      </p:pic>
      <p:sp>
        <p:nvSpPr>
          <p:cNvPr id="8" name="Ondertitel 2"/>
          <p:cNvSpPr>
            <a:spLocks noGrp="1"/>
          </p:cNvSpPr>
          <p:nvPr>
            <p:ph type="subTitle" idx="1"/>
          </p:nvPr>
        </p:nvSpPr>
        <p:spPr>
          <a:xfrm>
            <a:off x="1371600" y="4689160"/>
            <a:ext cx="64008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lledig beeld">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9144000" cy="6858000"/>
          </a:xfrm>
        </p:spPr>
        <p:txBody>
          <a:bodyPr/>
          <a:lstStyle/>
          <a:p>
            <a:r>
              <a:rPr lang="nl-NL"/>
              <a:t>Klik op het pictogram als u een afbeelding wilt toevoegen</a:t>
            </a:r>
          </a:p>
        </p:txBody>
      </p:sp>
      <p:sp>
        <p:nvSpPr>
          <p:cNvPr id="11" name="Tijdelijke aanduiding voor datum 10"/>
          <p:cNvSpPr>
            <a:spLocks noGrp="1"/>
          </p:cNvSpPr>
          <p:nvPr>
            <p:ph type="dt" sz="half" idx="12"/>
          </p:nvPr>
        </p:nvSpPr>
        <p:spPr/>
        <p:txBody>
          <a:bodyPr/>
          <a:lstStyle/>
          <a:p>
            <a:fld id="{B12130CE-C56D-476F-9BFE-832849A6BD54}" type="datetime1">
              <a:rPr lang="nl-NL" smtClean="0"/>
              <a:t>12-2-2021</a:t>
            </a:fld>
            <a:endParaRPr lang="nl-NL" dirty="0"/>
          </a:p>
        </p:txBody>
      </p:sp>
      <p:sp>
        <p:nvSpPr>
          <p:cNvPr id="12" name="Tijdelijke aanduiding voor dianummer 11"/>
          <p:cNvSpPr>
            <a:spLocks noGrp="1"/>
          </p:cNvSpPr>
          <p:nvPr>
            <p:ph type="sldNum" sz="quarter" idx="13"/>
          </p:nvPr>
        </p:nvSpPr>
        <p:spPr/>
        <p:txBody>
          <a:bodyPr/>
          <a:lstStyle/>
          <a:p>
            <a:fld id="{CAF61F08-5B5D-4F5B-9F92-8A0E73C5D006}" type="slidenum">
              <a:rPr lang="nl-NL" smtClean="0"/>
              <a:t>‹nr.›</a:t>
            </a:fld>
            <a:endParaRPr lang="nl-NL"/>
          </a:p>
        </p:txBody>
      </p:sp>
      <p:sp>
        <p:nvSpPr>
          <p:cNvPr id="13" name="Tijdelijke aanduiding voor voettekst 12"/>
          <p:cNvSpPr>
            <a:spLocks noGrp="1"/>
          </p:cNvSpPr>
          <p:nvPr>
            <p:ph type="ftr" sz="quarter" idx="14"/>
          </p:nvPr>
        </p:nvSpPr>
        <p:spPr/>
        <p:txBody>
          <a:bodyPr/>
          <a:lstStyle/>
          <a:p>
            <a:endParaRPr lang="nl-NL"/>
          </a:p>
        </p:txBody>
      </p:sp>
    </p:spTree>
    <p:extLst>
      <p:ext uri="{BB962C8B-B14F-4D97-AF65-F5344CB8AC3E}">
        <p14:creationId xmlns:p14="http://schemas.microsoft.com/office/powerpoint/2010/main" val="4091110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431471" y="368609"/>
            <a:ext cx="3960506" cy="3060391"/>
          </a:xfrm>
        </p:spPr>
        <p:txBody>
          <a:bodyPr anchor="t"/>
          <a:lstStyle>
            <a:lvl1pPr algn="l">
              <a:defRPr sz="4000" b="1" cap="none" baseline="0">
                <a:solidFill>
                  <a:srgbClr val="0086CB"/>
                </a:solidFill>
              </a:defRPr>
            </a:lvl1pPr>
          </a:lstStyle>
          <a:p>
            <a:r>
              <a:rPr lang="nl-NL"/>
              <a:t>Klik om stijl te bewerken</a:t>
            </a:r>
            <a:endParaRPr lang="nl-NL" dirty="0"/>
          </a:p>
        </p:txBody>
      </p:sp>
      <p:sp>
        <p:nvSpPr>
          <p:cNvPr id="7" name="Tijdelijke aanduiding voor datum 6"/>
          <p:cNvSpPr>
            <a:spLocks noGrp="1"/>
          </p:cNvSpPr>
          <p:nvPr>
            <p:ph type="dt" sz="half" idx="10"/>
          </p:nvPr>
        </p:nvSpPr>
        <p:spPr/>
        <p:txBody>
          <a:bodyPr/>
          <a:lstStyle/>
          <a:p>
            <a:fld id="{8A226F80-1C46-4F70-8F78-E3E9ED0A1A87}" type="datetime1">
              <a:rPr lang="nl-NL" smtClean="0"/>
              <a:t>12-2-2021</a:t>
            </a:fld>
            <a:endParaRPr lang="nl-NL" dirty="0"/>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1" name="Tijdelijke aanduiding voor voettekst 10"/>
          <p:cNvSpPr>
            <a:spLocks noGrp="1"/>
          </p:cNvSpPr>
          <p:nvPr>
            <p:ph type="ftr" sz="quarter" idx="12"/>
          </p:nvPr>
        </p:nvSpPr>
        <p:spPr/>
        <p:txBody>
          <a:bodyPr/>
          <a:lstStyle/>
          <a:p>
            <a:endParaRPr lang="nl-NL" dirty="0"/>
          </a:p>
        </p:txBody>
      </p:sp>
      <p:sp>
        <p:nvSpPr>
          <p:cNvPr id="15" name="Tijdelijke aanduiding voor afbeelding 14"/>
          <p:cNvSpPr>
            <a:spLocks noGrp="1" noChangeAspect="1"/>
          </p:cNvSpPr>
          <p:nvPr>
            <p:ph type="pic" sz="quarter" idx="13"/>
          </p:nvPr>
        </p:nvSpPr>
        <p:spPr>
          <a:xfrm>
            <a:off x="4572000" y="0"/>
            <a:ext cx="4572000" cy="6858000"/>
          </a:xfrm>
          <a:prstGeom prst="rect">
            <a:avLst/>
          </a:prstGeom>
        </p:spPr>
        <p:txBody>
          <a:bodyPr/>
          <a:lstStyle/>
          <a:p>
            <a:r>
              <a:rPr lang="nl-NL"/>
              <a:t>Klik op het pictogram als u een afbeelding wilt toevoegen</a:t>
            </a:r>
          </a:p>
        </p:txBody>
      </p:sp>
      <p:sp>
        <p:nvSpPr>
          <p:cNvPr id="6" name="Tijdelijke aanduiding voor tekst 5"/>
          <p:cNvSpPr>
            <a:spLocks noGrp="1"/>
          </p:cNvSpPr>
          <p:nvPr>
            <p:ph type="body" sz="quarter" idx="15"/>
          </p:nvPr>
        </p:nvSpPr>
        <p:spPr>
          <a:xfrm>
            <a:off x="431471" y="3609023"/>
            <a:ext cx="3960506" cy="252032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764316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 links">
    <p:spTree>
      <p:nvGrpSpPr>
        <p:cNvPr id="1" name=""/>
        <p:cNvGrpSpPr/>
        <p:nvPr/>
      </p:nvGrpSpPr>
      <p:grpSpPr>
        <a:xfrm>
          <a:off x="0" y="0"/>
          <a:ext cx="0" cy="0"/>
          <a:chOff x="0" y="0"/>
          <a:chExt cx="0" cy="0"/>
        </a:xfrm>
      </p:grpSpPr>
      <p:sp>
        <p:nvSpPr>
          <p:cNvPr id="2" name="Titel 1"/>
          <p:cNvSpPr>
            <a:spLocks noGrp="1"/>
          </p:cNvSpPr>
          <p:nvPr>
            <p:ph type="title"/>
          </p:nvPr>
        </p:nvSpPr>
        <p:spPr>
          <a:xfrm>
            <a:off x="4752023" y="368609"/>
            <a:ext cx="3960506" cy="3060391"/>
          </a:xfrm>
        </p:spPr>
        <p:txBody>
          <a:bodyPr anchor="t"/>
          <a:lstStyle>
            <a:lvl1pPr algn="l">
              <a:defRPr sz="4000" b="1" cap="none" baseline="0">
                <a:solidFill>
                  <a:srgbClr val="0086CB"/>
                </a:solidFill>
              </a:defRPr>
            </a:lvl1pPr>
          </a:lstStyle>
          <a:p>
            <a:r>
              <a:rPr lang="nl-NL"/>
              <a:t>Klik om stijl te bewerken</a:t>
            </a:r>
            <a:endParaRPr lang="nl-NL" dirty="0"/>
          </a:p>
        </p:txBody>
      </p:sp>
      <p:sp>
        <p:nvSpPr>
          <p:cNvPr id="7" name="Tijdelijke aanduiding voor datum 6"/>
          <p:cNvSpPr>
            <a:spLocks noGrp="1"/>
          </p:cNvSpPr>
          <p:nvPr>
            <p:ph type="dt" sz="half" idx="10"/>
          </p:nvPr>
        </p:nvSpPr>
        <p:spPr/>
        <p:txBody>
          <a:bodyPr/>
          <a:lstStyle/>
          <a:p>
            <a:fld id="{A1B3F20F-A3CF-4261-9052-78EEF9986520}" type="datetime1">
              <a:rPr lang="nl-NL" smtClean="0"/>
              <a:t>12-2-2021</a:t>
            </a:fld>
            <a:endParaRPr lang="nl-NL" dirty="0"/>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1" name="Tijdelijke aanduiding voor voettekst 10"/>
          <p:cNvSpPr>
            <a:spLocks noGrp="1"/>
          </p:cNvSpPr>
          <p:nvPr>
            <p:ph type="ftr" sz="quarter" idx="12"/>
          </p:nvPr>
        </p:nvSpPr>
        <p:spPr/>
        <p:txBody>
          <a:bodyPr/>
          <a:lstStyle/>
          <a:p>
            <a:endParaRPr lang="nl-NL" dirty="0"/>
          </a:p>
        </p:txBody>
      </p:sp>
      <p:sp>
        <p:nvSpPr>
          <p:cNvPr id="15" name="Tijdelijke aanduiding voor afbeelding 14"/>
          <p:cNvSpPr>
            <a:spLocks noGrp="1" noChangeAspect="1"/>
          </p:cNvSpPr>
          <p:nvPr>
            <p:ph type="pic" sz="quarter" idx="13"/>
          </p:nvPr>
        </p:nvSpPr>
        <p:spPr>
          <a:xfrm>
            <a:off x="0" y="0"/>
            <a:ext cx="4572000" cy="6858000"/>
          </a:xfrm>
          <a:prstGeom prst="rect">
            <a:avLst/>
          </a:prstGeom>
        </p:spPr>
        <p:txBody>
          <a:bodyPr/>
          <a:lstStyle/>
          <a:p>
            <a:r>
              <a:rPr lang="nl-NL"/>
              <a:t>Klik op het pictogram als u een afbeelding wilt toevoegen</a:t>
            </a:r>
          </a:p>
        </p:txBody>
      </p:sp>
      <p:sp>
        <p:nvSpPr>
          <p:cNvPr id="10" name="Tijdelijke aanduiding voor tekst 5"/>
          <p:cNvSpPr>
            <a:spLocks noGrp="1"/>
          </p:cNvSpPr>
          <p:nvPr>
            <p:ph type="body" sz="quarter" idx="15"/>
          </p:nvPr>
        </p:nvSpPr>
        <p:spPr>
          <a:xfrm>
            <a:off x="4752023" y="3609023"/>
            <a:ext cx="3960506" cy="252032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8195315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6CB"/>
                </a:solidFill>
              </a:defRPr>
            </a:lvl1pPr>
          </a:lstStyle>
          <a:p>
            <a:r>
              <a:rPr lang="nl-NL"/>
              <a:t>Klik om stijl te bewerken</a:t>
            </a:r>
            <a:endParaRPr lang="nl-NL" dirty="0"/>
          </a:p>
        </p:txBody>
      </p:sp>
      <p:sp>
        <p:nvSpPr>
          <p:cNvPr id="3" name="Tijdelijke aanduiding voor inhoud 2"/>
          <p:cNvSpPr>
            <a:spLocks noGrp="1" noChangeAspect="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7934C9D6-8561-4931-805A-350020F42A87}" type="datetime1">
              <a:rPr lang="nl-NL" smtClean="0"/>
              <a:t>12-2-2021</a:t>
            </a:fld>
            <a:endParaRPr lang="nl-NL" dirty="0"/>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7" name="Vrije vorm 6"/>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rgbClr val="0086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75538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6CB"/>
                </a:solidFill>
              </a:defRPr>
            </a:lvl1pPr>
          </a:lstStyle>
          <a:p>
            <a:r>
              <a:rPr lang="nl-NL"/>
              <a:t>Klik om stijl te bewerken</a:t>
            </a:r>
            <a:endParaRPr lang="nl-NL" dirty="0"/>
          </a:p>
        </p:txBody>
      </p:sp>
      <p:sp>
        <p:nvSpPr>
          <p:cNvPr id="3" name="Tijdelijke aanduiding voor inhoud 2"/>
          <p:cNvSpPr>
            <a:spLocks noGrp="1" noChangeAspect="1"/>
          </p:cNvSpPr>
          <p:nvPr>
            <p:ph sz="half" idx="1"/>
          </p:nvPr>
        </p:nvSpPr>
        <p:spPr>
          <a:xfrm>
            <a:off x="431472" y="1448747"/>
            <a:ext cx="3960506"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noChangeAspect="1"/>
          </p:cNvSpPr>
          <p:nvPr>
            <p:ph sz="half" idx="2"/>
          </p:nvPr>
        </p:nvSpPr>
        <p:spPr>
          <a:xfrm>
            <a:off x="4752022" y="1448747"/>
            <a:ext cx="3960507"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p>
            <a:fld id="{2CE20FD2-1B87-4669-8662-29034EF5DEBA}" type="datetime1">
              <a:rPr lang="nl-NL" smtClean="0"/>
              <a:t>12-2-2021</a:t>
            </a:fld>
            <a:endParaRPr lang="nl-NL" dirty="0"/>
          </a:p>
        </p:txBody>
      </p:sp>
      <p:sp>
        <p:nvSpPr>
          <p:cNvPr id="6" name="Tijdelijke aanduiding voor dianummer 5"/>
          <p:cNvSpPr>
            <a:spLocks noGrp="1"/>
          </p:cNvSpPr>
          <p:nvPr>
            <p:ph type="sldNum" sz="quarter" idx="11"/>
          </p:nvPr>
        </p:nvSpPr>
        <p:spPr/>
        <p:txBody>
          <a:bodyPr/>
          <a:lstStyle/>
          <a:p>
            <a:fld id="{CAF61F08-5B5D-4F5B-9F92-8A0E73C5D006}" type="slidenum">
              <a:rPr lang="nl-NL" smtClean="0"/>
              <a:t>‹nr.›</a:t>
            </a:fld>
            <a:endParaRPr lang="nl-NL"/>
          </a:p>
        </p:txBody>
      </p:sp>
      <p:sp>
        <p:nvSpPr>
          <p:cNvPr id="7" name="Tijdelijke aanduiding voor voettekst 6"/>
          <p:cNvSpPr>
            <a:spLocks noGrp="1"/>
          </p:cNvSpPr>
          <p:nvPr>
            <p:ph type="ftr" sz="quarter" idx="12"/>
          </p:nvPr>
        </p:nvSpPr>
        <p:spPr/>
        <p:txBody>
          <a:bodyPr/>
          <a:lstStyle/>
          <a:p>
            <a:endParaRPr lang="nl-NL"/>
          </a:p>
        </p:txBody>
      </p:sp>
      <p:sp>
        <p:nvSpPr>
          <p:cNvPr id="8" name="Vrije vorm 7"/>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14371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6CB"/>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431472"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noChangeAspect="1"/>
          </p:cNvSpPr>
          <p:nvPr>
            <p:ph sz="half" idx="2"/>
          </p:nvPr>
        </p:nvSpPr>
        <p:spPr>
          <a:xfrm>
            <a:off x="431472"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752023"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noChangeAspect="1"/>
          </p:cNvSpPr>
          <p:nvPr>
            <p:ph sz="quarter" idx="4"/>
          </p:nvPr>
        </p:nvSpPr>
        <p:spPr>
          <a:xfrm>
            <a:off x="4752023"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B999B35D-8FE5-434D-B365-5B0D60F3867C}" type="datetime1">
              <a:rPr lang="nl-NL" smtClean="0"/>
              <a:t>12-2-2021</a:t>
            </a:fld>
            <a:endParaRPr lang="nl-NL" dirty="0"/>
          </a:p>
        </p:txBody>
      </p:sp>
      <p:sp>
        <p:nvSpPr>
          <p:cNvPr id="8" name="Tijdelijke aanduiding voor dianummer 7"/>
          <p:cNvSpPr>
            <a:spLocks noGrp="1"/>
          </p:cNvSpPr>
          <p:nvPr>
            <p:ph type="sldNum" sz="quarter" idx="11"/>
          </p:nvPr>
        </p:nvSpPr>
        <p:spPr/>
        <p:txBody>
          <a:bodyPr/>
          <a:lstStyle/>
          <a:p>
            <a:fld id="{CAF61F08-5B5D-4F5B-9F92-8A0E73C5D006}" type="slidenum">
              <a:rPr lang="nl-NL" smtClean="0"/>
              <a:t>‹nr.›</a:t>
            </a:fld>
            <a:endParaRPr lang="nl-NL"/>
          </a:p>
        </p:txBody>
      </p:sp>
      <p:sp>
        <p:nvSpPr>
          <p:cNvPr id="9" name="Tijdelijke aanduiding voor voettekst 8"/>
          <p:cNvSpPr>
            <a:spLocks noGrp="1"/>
          </p:cNvSpPr>
          <p:nvPr>
            <p:ph type="ftr" sz="quarter" idx="12"/>
          </p:nvPr>
        </p:nvSpPr>
        <p:spPr/>
        <p:txBody>
          <a:bodyPr/>
          <a:lstStyle/>
          <a:p>
            <a:endParaRPr lang="nl-NL"/>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32759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6CB"/>
                </a:solidFill>
              </a:defRPr>
            </a:lvl1pPr>
          </a:lstStyle>
          <a:p>
            <a:r>
              <a:rPr lang="nl-NL"/>
              <a:t>Klik om stijl te bewerken</a:t>
            </a:r>
            <a:endParaRPr lang="nl-NL" dirty="0"/>
          </a:p>
        </p:txBody>
      </p:sp>
      <p:sp>
        <p:nvSpPr>
          <p:cNvPr id="7" name="Tijdelijke aanduiding voor datum 6"/>
          <p:cNvSpPr>
            <a:spLocks noGrp="1"/>
          </p:cNvSpPr>
          <p:nvPr>
            <p:ph type="dt" sz="half" idx="10"/>
          </p:nvPr>
        </p:nvSpPr>
        <p:spPr/>
        <p:txBody>
          <a:bodyPr/>
          <a:lstStyle/>
          <a:p>
            <a:fld id="{B999B35D-8FE5-434D-B365-5B0D60F3867C}" type="datetime1">
              <a:rPr lang="nl-NL" smtClean="0"/>
              <a:t>12-2-2021</a:t>
            </a:fld>
            <a:endParaRPr lang="nl-NL" dirty="0"/>
          </a:p>
        </p:txBody>
      </p:sp>
      <p:sp>
        <p:nvSpPr>
          <p:cNvPr id="8" name="Tijdelijke aanduiding voor dianummer 7"/>
          <p:cNvSpPr>
            <a:spLocks noGrp="1"/>
          </p:cNvSpPr>
          <p:nvPr>
            <p:ph type="sldNum" sz="quarter" idx="11"/>
          </p:nvPr>
        </p:nvSpPr>
        <p:spPr/>
        <p:txBody>
          <a:bodyPr/>
          <a:lstStyle/>
          <a:p>
            <a:fld id="{CAF61F08-5B5D-4F5B-9F92-8A0E73C5D006}" type="slidenum">
              <a:rPr lang="nl-NL" smtClean="0"/>
              <a:t>‹nr.›</a:t>
            </a:fld>
            <a:endParaRPr lang="nl-NL"/>
          </a:p>
        </p:txBody>
      </p:sp>
      <p:sp>
        <p:nvSpPr>
          <p:cNvPr id="9" name="Tijdelijke aanduiding voor voettekst 8"/>
          <p:cNvSpPr>
            <a:spLocks noGrp="1"/>
          </p:cNvSpPr>
          <p:nvPr>
            <p:ph type="ftr" sz="quarter" idx="12"/>
          </p:nvPr>
        </p:nvSpPr>
        <p:spPr/>
        <p:txBody>
          <a:bodyPr/>
          <a:lstStyle/>
          <a:p>
            <a:endParaRPr lang="nl-NL"/>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1" name="Tabel 10"/>
          <p:cNvGraphicFramePr>
            <a:graphicFrameLocks noGrp="1"/>
          </p:cNvGraphicFramePr>
          <p:nvPr userDrawn="1">
            <p:extLst>
              <p:ext uri="{D42A27DB-BD31-4B8C-83A1-F6EECF244321}">
                <p14:modId xmlns:p14="http://schemas.microsoft.com/office/powerpoint/2010/main" val="1846039217"/>
              </p:ext>
            </p:extLst>
          </p:nvPr>
        </p:nvGraphicFramePr>
        <p:xfrm>
          <a:off x="1524000" y="1397000"/>
          <a:ext cx="6096000" cy="1854200"/>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nl-BE" dirty="0"/>
                    </a:p>
                  </a:txBody>
                  <a:tcPr>
                    <a:solidFill>
                      <a:srgbClr val="0086CB"/>
                    </a:solidFill>
                  </a:tcPr>
                </a:tc>
                <a:tc>
                  <a:txBody>
                    <a:bodyPr/>
                    <a:lstStyle/>
                    <a:p>
                      <a:endParaRPr lang="nl-BE" dirty="0"/>
                    </a:p>
                  </a:txBody>
                  <a:tcPr>
                    <a:solidFill>
                      <a:srgbClr val="0086CB"/>
                    </a:solidFill>
                  </a:tcPr>
                </a:tc>
                <a:tc>
                  <a:txBody>
                    <a:bodyPr/>
                    <a:lstStyle/>
                    <a:p>
                      <a:endParaRPr lang="nl-BE" dirty="0"/>
                    </a:p>
                  </a:txBody>
                  <a:tcPr>
                    <a:solidFill>
                      <a:srgbClr val="0086CB"/>
                    </a:solidFill>
                  </a:tcPr>
                </a:tc>
                <a:tc>
                  <a:txBody>
                    <a:bodyPr/>
                    <a:lstStyle/>
                    <a:p>
                      <a:endParaRPr lang="nl-BE" dirty="0"/>
                    </a:p>
                  </a:txBody>
                  <a:tcPr>
                    <a:solidFill>
                      <a:srgbClr val="0086CB"/>
                    </a:solidFill>
                  </a:tcPr>
                </a:tc>
                <a:extLst>
                  <a:ext uri="{0D108BD9-81ED-4DB2-BD59-A6C34878D82A}">
                    <a16:rowId xmlns:a16="http://schemas.microsoft.com/office/drawing/2014/main" val="10000"/>
                  </a:ext>
                </a:extLst>
              </a:tr>
              <a:tr h="370840">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a:p>
                  </a:txBody>
                  <a:tcPr/>
                </a:tc>
                <a:extLst>
                  <a:ext uri="{0D108BD9-81ED-4DB2-BD59-A6C34878D82A}">
                    <a16:rowId xmlns:a16="http://schemas.microsoft.com/office/drawing/2014/main" val="10001"/>
                  </a:ext>
                </a:extLst>
              </a:tr>
              <a:tr h="370840">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10002"/>
                  </a:ext>
                </a:extLst>
              </a:tr>
              <a:tr h="370840">
                <a:tc>
                  <a:txBody>
                    <a:bodyPr/>
                    <a:lstStyle/>
                    <a:p>
                      <a:endParaRPr lang="nl-BE"/>
                    </a:p>
                  </a:txBody>
                  <a:tcPr/>
                </a:tc>
                <a:tc>
                  <a:txBody>
                    <a:bodyPr/>
                    <a:lstStyle/>
                    <a:p>
                      <a:endParaRPr lang="nl-BE" dirty="0"/>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10003"/>
                  </a:ext>
                </a:extLst>
              </a:tr>
              <a:tr h="370840">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914981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B91C504-7A68-4C7E-95EE-44EA550E65C6}" type="datetime1">
              <a:rPr lang="nl-NL" smtClean="0"/>
              <a:t>12-2-2021</a:t>
            </a:fld>
            <a:endParaRPr lang="nl-NL" dirty="0"/>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8" name="Titel 2"/>
          <p:cNvSpPr>
            <a:spLocks noGrp="1"/>
          </p:cNvSpPr>
          <p:nvPr>
            <p:ph type="title"/>
          </p:nvPr>
        </p:nvSpPr>
        <p:spPr>
          <a:xfrm>
            <a:off x="431470" y="5769298"/>
            <a:ext cx="8281059" cy="517523"/>
          </a:xfrm>
        </p:spPr>
        <p:txBody>
          <a:bodyPr/>
          <a:lstStyle>
            <a:lvl1pPr algn="ctr">
              <a:defRPr>
                <a:solidFill>
                  <a:srgbClr val="0086CB"/>
                </a:solidFill>
              </a:defRPr>
            </a:lvl1pPr>
          </a:lstStyle>
          <a:p>
            <a:r>
              <a:rPr lang="nl-NL"/>
              <a:t>Klik om stijl te bewerken</a:t>
            </a:r>
            <a:endParaRPr lang="nl-NL" dirty="0"/>
          </a:p>
        </p:txBody>
      </p:sp>
      <p:sp>
        <p:nvSpPr>
          <p:cNvPr id="9" name="Tijdelijke aanduiding voor afbeelding 7"/>
          <p:cNvSpPr>
            <a:spLocks noGrp="1"/>
          </p:cNvSpPr>
          <p:nvPr>
            <p:ph type="pic" sz="quarter" idx="13"/>
          </p:nvPr>
        </p:nvSpPr>
        <p:spPr>
          <a:xfrm>
            <a:off x="0" y="0"/>
            <a:ext cx="9144000" cy="5768975"/>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4355034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D4821DB-FBF5-419E-9B36-8FC1C359BA05}" type="datetime1">
              <a:rPr lang="nl-NL" smtClean="0"/>
              <a:t>12-2-2021</a:t>
            </a:fld>
            <a:endParaRPr lang="nl-NL" dirty="0"/>
          </a:p>
        </p:txBody>
      </p:sp>
      <p:sp>
        <p:nvSpPr>
          <p:cNvPr id="4" name="Tijdelijke aanduiding voor dianummer 3"/>
          <p:cNvSpPr>
            <a:spLocks noGrp="1"/>
          </p:cNvSpPr>
          <p:nvPr>
            <p:ph type="sldNum" sz="quarter" idx="11"/>
          </p:nvPr>
        </p:nvSpPr>
        <p:spPr/>
        <p:txBody>
          <a:bodyPr/>
          <a:lstStyle/>
          <a:p>
            <a:fld id="{CAF61F08-5B5D-4F5B-9F92-8A0E73C5D006}" type="slidenum">
              <a:rPr lang="nl-NL" smtClean="0"/>
              <a:t>‹nr.›</a:t>
            </a:fld>
            <a:endParaRPr lang="nl-NL"/>
          </a:p>
        </p:txBody>
      </p:sp>
      <p:sp>
        <p:nvSpPr>
          <p:cNvPr id="5" name="Tijdelijke aanduiding voor voettekst 4"/>
          <p:cNvSpPr>
            <a:spLocks noGrp="1"/>
          </p:cNvSpPr>
          <p:nvPr>
            <p:ph type="ftr" sz="quarter" idx="12"/>
          </p:nvPr>
        </p:nvSpPr>
        <p:spPr/>
        <p:txBody>
          <a:bodyPr/>
          <a:lstStyle/>
          <a:p>
            <a:endParaRPr lang="nl-NL"/>
          </a:p>
        </p:txBody>
      </p:sp>
    </p:spTree>
    <p:extLst>
      <p:ext uri="{BB962C8B-B14F-4D97-AF65-F5344CB8AC3E}">
        <p14:creationId xmlns:p14="http://schemas.microsoft.com/office/powerpoint/2010/main" val="15770232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1470" y="0"/>
            <a:ext cx="8281059" cy="1237615"/>
          </a:xfrm>
          <a:prstGeom prst="rect">
            <a:avLst/>
          </a:prstGeom>
        </p:spPr>
        <p:txBody>
          <a:bodyPr vert="horz" lIns="0" tIns="45720" rIns="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1471" y="1448747"/>
            <a:ext cx="8281058" cy="4680598"/>
          </a:xfrm>
          <a:prstGeom prst="rect">
            <a:avLst/>
          </a:prstGeom>
        </p:spPr>
        <p:txBody>
          <a:bodyPr vert="horz" lIns="0" tIns="45720" rIns="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p:cNvSpPr>
            <a:spLocks noGrp="1"/>
          </p:cNvSpPr>
          <p:nvPr>
            <p:ph type="dt" sz="half" idx="2"/>
          </p:nvPr>
        </p:nvSpPr>
        <p:spPr>
          <a:xfrm>
            <a:off x="7632391" y="6497954"/>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12-2-2021</a:t>
            </a:fld>
            <a:endParaRPr lang="nl-NL" dirty="0"/>
          </a:p>
        </p:txBody>
      </p:sp>
      <p:sp>
        <p:nvSpPr>
          <p:cNvPr id="8" name="Tijdelijke aanduiding voor voettekst 7"/>
          <p:cNvSpPr>
            <a:spLocks noGrp="1"/>
          </p:cNvSpPr>
          <p:nvPr>
            <p:ph type="ftr" sz="quarter" idx="3"/>
          </p:nvPr>
        </p:nvSpPr>
        <p:spPr>
          <a:xfrm>
            <a:off x="1691632" y="6677977"/>
            <a:ext cx="5760735" cy="180023"/>
          </a:xfrm>
          <a:prstGeom prst="rect">
            <a:avLst/>
          </a:prstGeom>
        </p:spPr>
        <p:txBody>
          <a:bodyPr vert="horz" lIns="0" tIns="0" rIns="0" bIns="0" rtlCol="0" anchor="ctr"/>
          <a:lstStyle>
            <a:lvl1pPr algn="ctr">
              <a:defRPr sz="1200">
                <a:solidFill>
                  <a:schemeClr val="accent6"/>
                </a:solidFill>
              </a:defRPr>
            </a:lvl1pPr>
          </a:lstStyle>
          <a:p>
            <a:endParaRPr lang="nl-NL" dirty="0"/>
          </a:p>
        </p:txBody>
      </p:sp>
      <p:sp>
        <p:nvSpPr>
          <p:cNvPr id="9" name="Tijdelijke aanduiding voor dianummer 8"/>
          <p:cNvSpPr>
            <a:spLocks noGrp="1"/>
          </p:cNvSpPr>
          <p:nvPr>
            <p:ph type="sldNum" sz="quarter" idx="4"/>
          </p:nvPr>
        </p:nvSpPr>
        <p:spPr>
          <a:xfrm>
            <a:off x="7632391" y="6677977"/>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dirty="0"/>
          </a:p>
        </p:txBody>
      </p:sp>
      <p:sp>
        <p:nvSpPr>
          <p:cNvPr id="11" name="Vrije vorm 10"/>
          <p:cNvSpPr/>
          <p:nvPr/>
        </p:nvSpPr>
        <p:spPr>
          <a:xfrm>
            <a:off x="431471" y="6373498"/>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rgbClr val="C6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p:cNvSpPr/>
          <p:nvPr/>
        </p:nvSpPr>
        <p:spPr>
          <a:xfrm rot="60000">
            <a:off x="267548" y="6440258"/>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rgbClr val="0086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20253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85" r:id="rId3"/>
    <p:sldLayoutId id="2147483660" r:id="rId4"/>
    <p:sldLayoutId id="2147483661" r:id="rId5"/>
    <p:sldLayoutId id="2147483662" r:id="rId6"/>
    <p:sldLayoutId id="2147483686" r:id="rId7"/>
    <p:sldLayoutId id="2147483663" r:id="rId8"/>
    <p:sldLayoutId id="2147483664" r:id="rId9"/>
    <p:sldLayoutId id="2147483665" r:id="rId10"/>
  </p:sldLayoutIdLst>
  <p:transition>
    <p:fade/>
  </p:transition>
  <p:hf sldNum="0" hdr="0" ftr="0" dt="0"/>
  <p:txStyles>
    <p:titleStyle>
      <a:lvl1pPr algn="l" defTabSz="914400" rtl="0" eaLnBrk="1" latinLnBrk="0" hangingPunct="1">
        <a:spcBef>
          <a:spcPct val="0"/>
        </a:spcBef>
        <a:buNone/>
        <a:defRPr sz="3600" b="1" kern="1200">
          <a:solidFill>
            <a:srgbClr val="0086CB"/>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accent1"/>
        </a:buClr>
        <a:buSzPct val="80000"/>
        <a:buFontTx/>
        <a:buBlip>
          <a:blip r:embed="rId12"/>
        </a:buBlip>
        <a:defRPr sz="2400" kern="1200">
          <a:solidFill>
            <a:schemeClr val="accent6"/>
          </a:solidFill>
          <a:latin typeface="+mn-lt"/>
          <a:ea typeface="+mn-ea"/>
          <a:cs typeface="+mn-cs"/>
        </a:defRPr>
      </a:lvl2pPr>
      <a:lvl3pPr marL="576000" indent="-288000" algn="l" defTabSz="914400" rtl="0" eaLnBrk="1" latinLnBrk="0" hangingPunct="1">
        <a:spcBef>
          <a:spcPct val="20000"/>
        </a:spcBef>
        <a:buFontTx/>
        <a:buBlip>
          <a:blip r:embed="rId13"/>
        </a:buBlip>
        <a:defRPr sz="2400" kern="1200">
          <a:solidFill>
            <a:schemeClr val="accent6"/>
          </a:solidFill>
          <a:latin typeface="+mn-lt"/>
          <a:ea typeface="+mn-ea"/>
          <a:cs typeface="+mn-cs"/>
        </a:defRPr>
      </a:lvl3pPr>
      <a:lvl4pPr marL="864000" indent="-288000" algn="l" defTabSz="914400" rtl="0" eaLnBrk="1" latinLnBrk="0" hangingPunct="1">
        <a:spcBef>
          <a:spcPct val="20000"/>
        </a:spcBef>
        <a:buFontTx/>
        <a:buBlip>
          <a:blip r:embed="rId14"/>
        </a:buBlip>
        <a:defRPr sz="2400" kern="1200">
          <a:solidFill>
            <a:schemeClr val="accent6"/>
          </a:solidFill>
          <a:latin typeface="+mn-lt"/>
          <a:ea typeface="+mn-ea"/>
          <a:cs typeface="+mn-cs"/>
        </a:defRPr>
      </a:lvl4pPr>
      <a:lvl5pPr marL="1152000" indent="-288000" algn="l" defTabSz="914400" rtl="0" eaLnBrk="1" latinLnBrk="0" hangingPunct="1">
        <a:spcBef>
          <a:spcPct val="20000"/>
        </a:spcBef>
        <a:buFontTx/>
        <a:buBlip>
          <a:blip r:embed="rId15"/>
        </a:buBlip>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hyperlink" Target="https://www.youtube.com/watch?v=vd8jLkEQtHA" TargetMode="Externa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audio" Target="../media/media30.m4a"/><Relationship Id="rId7" Type="http://schemas.openxmlformats.org/officeDocument/2006/relationships/slideLayout" Target="../slideLayouts/slideLayout4.xml"/><Relationship Id="rId2" Type="http://schemas.microsoft.com/office/2007/relationships/media" Target="../media/media30.m4a"/><Relationship Id="rId1" Type="http://schemas.openxmlformats.org/officeDocument/2006/relationships/vmlDrawing" Target="../drawings/vmlDrawing1.vml"/><Relationship Id="rId6" Type="http://schemas.openxmlformats.org/officeDocument/2006/relationships/control" Target="../activeX/activeX3.xml"/><Relationship Id="rId11" Type="http://schemas.openxmlformats.org/officeDocument/2006/relationships/image" Target="../media/image24.wmf"/><Relationship Id="rId5" Type="http://schemas.openxmlformats.org/officeDocument/2006/relationships/control" Target="../activeX/activeX2.xml"/><Relationship Id="rId10" Type="http://schemas.openxmlformats.org/officeDocument/2006/relationships/image" Target="../media/image6.png"/><Relationship Id="rId4" Type="http://schemas.openxmlformats.org/officeDocument/2006/relationships/control" Target="../activeX/activeX1.xml"/><Relationship Id="rId9" Type="http://schemas.openxmlformats.org/officeDocument/2006/relationships/hyperlink" Target="https://onderwijs.vlaanderen.be/nl/vind-de-meest-nabije-school-voor-buitengewoon-onderwij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www.onderwijskiezer.be/v2/basis/index.php"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www.onderwijskiezer.be/v2/basis/index.php"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br>
              <a:rPr lang="en-US" dirty="0"/>
            </a:br>
            <a:r>
              <a:rPr lang="en-US" dirty="0"/>
              <a:t>Wat </a:t>
            </a:r>
            <a:r>
              <a:rPr lang="en-US" dirty="0" err="1"/>
              <a:t>na</a:t>
            </a:r>
            <a:r>
              <a:rPr lang="en-US" dirty="0"/>
              <a:t> het </a:t>
            </a:r>
            <a:r>
              <a:rPr lang="en-US" dirty="0" err="1"/>
              <a:t>buitengewoon</a:t>
            </a:r>
            <a:r>
              <a:rPr lang="en-US" dirty="0"/>
              <a:t> </a:t>
            </a:r>
            <a:r>
              <a:rPr lang="en-US" dirty="0" err="1"/>
              <a:t>basisonderwijs</a:t>
            </a:r>
            <a:r>
              <a:rPr lang="en-US" dirty="0"/>
              <a:t>?</a:t>
            </a:r>
            <a:br>
              <a:rPr lang="en-US" dirty="0"/>
            </a:br>
            <a:endParaRPr lang="nl-NL" dirty="0"/>
          </a:p>
        </p:txBody>
      </p:sp>
      <p:pic>
        <p:nvPicPr>
          <p:cNvPr id="2" name="Audio 1">
            <a:hlinkClick r:id="" action="ppaction://media"/>
            <a:extLst>
              <a:ext uri="{FF2B5EF4-FFF2-40B4-BE49-F238E27FC236}">
                <a16:creationId xmlns:a16="http://schemas.microsoft.com/office/drawing/2014/main" id="{DA38EAA6-BABF-40F1-80A3-B30958B3E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78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sz="3200" b="1" dirty="0">
                <a:solidFill>
                  <a:schemeClr val="accent1"/>
                </a:solidFill>
                <a:latin typeface="Arial" pitchFamily="34" charset="0"/>
                <a:cs typeface="Arial" pitchFamily="34" charset="0"/>
              </a:rPr>
              <a:t>OV4 </a:t>
            </a:r>
            <a:r>
              <a:rPr lang="nl-BE" sz="3200" b="1" dirty="0" err="1">
                <a:solidFill>
                  <a:schemeClr val="accent1"/>
                </a:solidFill>
                <a:latin typeface="Arial" pitchFamily="34" charset="0"/>
                <a:cs typeface="Arial" pitchFamily="34" charset="0"/>
              </a:rPr>
              <a:t>vs</a:t>
            </a:r>
            <a:r>
              <a:rPr lang="nl-BE" sz="3200" b="1" dirty="0">
                <a:solidFill>
                  <a:schemeClr val="accent1"/>
                </a:solidFill>
                <a:latin typeface="Arial" pitchFamily="34" charset="0"/>
                <a:cs typeface="Arial" pitchFamily="34" charset="0"/>
              </a:rPr>
              <a:t> gewoon SO</a:t>
            </a:r>
          </a:p>
        </p:txBody>
      </p:sp>
      <p:sp>
        <p:nvSpPr>
          <p:cNvPr id="5" name="Tijdelijke aanduiding voor tekst 4"/>
          <p:cNvSpPr>
            <a:spLocks noGrp="1"/>
          </p:cNvSpPr>
          <p:nvPr>
            <p:ph type="body" idx="1"/>
          </p:nvPr>
        </p:nvSpPr>
        <p:spPr/>
        <p:txBody>
          <a:bodyPr/>
          <a:lstStyle/>
          <a:p>
            <a:pPr algn="ctr"/>
            <a:r>
              <a:rPr lang="nl-BE" dirty="0">
                <a:solidFill>
                  <a:schemeClr val="accent1"/>
                </a:solidFill>
              </a:rPr>
              <a:t>OV4</a:t>
            </a:r>
          </a:p>
        </p:txBody>
      </p:sp>
      <p:sp>
        <p:nvSpPr>
          <p:cNvPr id="6" name="Tijdelijke aanduiding voor inhoud 5"/>
          <p:cNvSpPr>
            <a:spLocks noGrp="1"/>
          </p:cNvSpPr>
          <p:nvPr>
            <p:ph sz="half" idx="2"/>
          </p:nvPr>
        </p:nvSpPr>
        <p:spPr/>
        <p:txBody>
          <a:bodyPr>
            <a:noAutofit/>
          </a:bodyPr>
          <a:lstStyle/>
          <a:p>
            <a:r>
              <a:rPr lang="nl-BE" dirty="0"/>
              <a:t>Eindtermen gewoon onderwijs </a:t>
            </a:r>
          </a:p>
          <a:p>
            <a:r>
              <a:rPr lang="nl-BE" dirty="0"/>
              <a:t>Veel ondersteuning, aangepaste omgeving. </a:t>
            </a:r>
          </a:p>
          <a:p>
            <a:r>
              <a:rPr lang="nl-BE" dirty="0"/>
              <a:t>Leerkrachten met expertise in omgaan met leerlingen met ontwikkelingsproblemen. </a:t>
            </a:r>
          </a:p>
          <a:p>
            <a:r>
              <a:rPr lang="nl-BE" dirty="0"/>
              <a:t>Beperkt aantal  scholen en studierichtingen.</a:t>
            </a:r>
          </a:p>
        </p:txBody>
      </p:sp>
      <p:sp>
        <p:nvSpPr>
          <p:cNvPr id="7" name="Tijdelijke aanduiding voor tekst 6"/>
          <p:cNvSpPr>
            <a:spLocks noGrp="1"/>
          </p:cNvSpPr>
          <p:nvPr>
            <p:ph type="body" sz="quarter" idx="3"/>
          </p:nvPr>
        </p:nvSpPr>
        <p:spPr/>
        <p:txBody>
          <a:bodyPr/>
          <a:lstStyle/>
          <a:p>
            <a:pPr algn="ctr"/>
            <a:r>
              <a:rPr lang="nl-BE" dirty="0">
                <a:solidFill>
                  <a:schemeClr val="accent1"/>
                </a:solidFill>
              </a:rPr>
              <a:t>Gewoon SO</a:t>
            </a:r>
          </a:p>
        </p:txBody>
      </p:sp>
      <p:sp>
        <p:nvSpPr>
          <p:cNvPr id="8" name="Tijdelijke aanduiding voor inhoud 7"/>
          <p:cNvSpPr>
            <a:spLocks noGrp="1"/>
          </p:cNvSpPr>
          <p:nvPr>
            <p:ph sz="quarter" idx="4"/>
          </p:nvPr>
        </p:nvSpPr>
        <p:spPr/>
        <p:txBody>
          <a:bodyPr>
            <a:normAutofit/>
          </a:bodyPr>
          <a:lstStyle/>
          <a:p>
            <a:r>
              <a:rPr lang="nl-BE" dirty="0"/>
              <a:t>Eindtermen gewoon onderwijs </a:t>
            </a:r>
          </a:p>
          <a:p>
            <a:r>
              <a:rPr lang="nl-BE" dirty="0"/>
              <a:t>Ondersteuning, maar (veel) minder dan in OV4. Omgeving is niet aangepast.</a:t>
            </a:r>
          </a:p>
          <a:p>
            <a:r>
              <a:rPr lang="nl-BE" dirty="0"/>
              <a:t>Leerkrachten zijn geen expert in omgaan met ontwikkelingsproblemen. </a:t>
            </a:r>
          </a:p>
          <a:p>
            <a:r>
              <a:rPr lang="nl-BE" dirty="0"/>
              <a:t>Groot aanbod studierichtingen. </a:t>
            </a:r>
          </a:p>
        </p:txBody>
      </p:sp>
      <p:pic>
        <p:nvPicPr>
          <p:cNvPr id="9" name="Audio 8">
            <a:hlinkClick r:id="" action="ppaction://media"/>
            <a:extLst>
              <a:ext uri="{FF2B5EF4-FFF2-40B4-BE49-F238E27FC236}">
                <a16:creationId xmlns:a16="http://schemas.microsoft.com/office/drawing/2014/main" id="{3917E6F6-178F-4A3F-BF76-17515D028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47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Het buitengewoon secundair onderwijs</a:t>
            </a:r>
            <a:endParaRPr lang="nl-NL" dirty="0"/>
          </a:p>
        </p:txBody>
      </p:sp>
      <p:pic>
        <p:nvPicPr>
          <p:cNvPr id="5" name="Afbeelding 4">
            <a:extLst>
              <a:ext uri="{FF2B5EF4-FFF2-40B4-BE49-F238E27FC236}">
                <a16:creationId xmlns:a16="http://schemas.microsoft.com/office/drawing/2014/main" id="{51477130-CC2E-46BD-B60C-A037F8DA5ADD}"/>
              </a:ext>
            </a:extLst>
          </p:cNvPr>
          <p:cNvPicPr/>
          <p:nvPr/>
        </p:nvPicPr>
        <p:blipFill rotWithShape="1">
          <a:blip r:embed="rId4"/>
          <a:srcRect l="69994" t="41060" r="8993" b="18541"/>
          <a:stretch/>
        </p:blipFill>
        <p:spPr bwMode="auto">
          <a:xfrm>
            <a:off x="1367643" y="1340768"/>
            <a:ext cx="6408712" cy="4639657"/>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F7CCF33B-A80E-4748-8975-1E2321FB09F8}"/>
              </a:ext>
            </a:extLst>
          </p:cNvPr>
          <p:cNvPicPr/>
          <p:nvPr/>
        </p:nvPicPr>
        <p:blipFill rotWithShape="1">
          <a:blip r:embed="rId4"/>
          <a:srcRect l="69994" t="41060" r="8993" b="18541"/>
          <a:stretch/>
        </p:blipFill>
        <p:spPr bwMode="auto">
          <a:xfrm>
            <a:off x="1424607" y="1353343"/>
            <a:ext cx="6408712" cy="4639657"/>
          </a:xfrm>
          <a:prstGeom prst="rect">
            <a:avLst/>
          </a:prstGeom>
          <a:ln>
            <a:noFill/>
          </a:ln>
          <a:extLst>
            <a:ext uri="{53640926-AAD7-44D8-BBD7-CCE9431645EC}">
              <a14:shadowObscured xmlns:a14="http://schemas.microsoft.com/office/drawing/2010/main"/>
            </a:ext>
          </a:extLst>
        </p:spPr>
      </p:pic>
      <p:sp>
        <p:nvSpPr>
          <p:cNvPr id="12" name="Ovaal 11">
            <a:extLst>
              <a:ext uri="{FF2B5EF4-FFF2-40B4-BE49-F238E27FC236}">
                <a16:creationId xmlns:a16="http://schemas.microsoft.com/office/drawing/2014/main" id="{6CBC555E-65F0-440C-8B47-6F64CD85D155}"/>
              </a:ext>
            </a:extLst>
          </p:cNvPr>
          <p:cNvSpPr/>
          <p:nvPr/>
        </p:nvSpPr>
        <p:spPr>
          <a:xfrm>
            <a:off x="3851920" y="1484784"/>
            <a:ext cx="2195736" cy="47251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3" name="Audio 2">
            <a:hlinkClick r:id="" action="ppaction://media"/>
            <a:extLst>
              <a:ext uri="{FF2B5EF4-FFF2-40B4-BE49-F238E27FC236}">
                <a16:creationId xmlns:a16="http://schemas.microsoft.com/office/drawing/2014/main" id="{63B1C7F2-3CA0-44BB-ABE2-3A0335457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47305616"/>
      </p:ext>
    </p:extLst>
  </p:cSld>
  <p:clrMapOvr>
    <a:masterClrMapping/>
  </p:clrMapOvr>
  <p:transition advTm="43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20000"/>
          </a:bodyPr>
          <a:lstStyle/>
          <a:p>
            <a:pPr marL="457200" indent="-457200">
              <a:buFont typeface="Courier New" panose="02070309020205020404" pitchFamily="49" charset="0"/>
              <a:buChar char="o"/>
            </a:pPr>
            <a:r>
              <a:rPr lang="nl-BE" sz="2800" dirty="0"/>
              <a:t>Doel= deelname aan normaal arbeidscircuit</a:t>
            </a:r>
          </a:p>
          <a:p>
            <a:endParaRPr lang="nl-BE" sz="2800" dirty="0"/>
          </a:p>
          <a:p>
            <a:pPr marL="457200" indent="-457200">
              <a:buFont typeface="Courier New" panose="02070309020205020404" pitchFamily="49" charset="0"/>
              <a:buChar char="o"/>
            </a:pPr>
            <a:r>
              <a:rPr lang="nl-BE" sz="2800" dirty="0"/>
              <a:t>Taal en rekenen wordt functioneel aangeboden, nieuwe leerstof </a:t>
            </a:r>
            <a:r>
              <a:rPr lang="nl-BE" sz="2800" dirty="0" err="1"/>
              <a:t>ifv</a:t>
            </a:r>
            <a:r>
              <a:rPr lang="nl-BE" sz="2800" dirty="0"/>
              <a:t> de praktijkvakken. </a:t>
            </a:r>
          </a:p>
          <a:p>
            <a:endParaRPr lang="nl-NL" sz="2800" dirty="0"/>
          </a:p>
          <a:p>
            <a:pPr marL="342900" indent="-342900">
              <a:buFont typeface="Courier New" panose="02070309020205020404" pitchFamily="49" charset="0"/>
              <a:buChar char="o"/>
            </a:pPr>
            <a:r>
              <a:rPr lang="nl-NL" sz="2800" dirty="0"/>
              <a:t>Kan georganiseerd worden voor: </a:t>
            </a:r>
            <a:br>
              <a:rPr lang="nl-NL" sz="2800" dirty="0"/>
            </a:br>
            <a:r>
              <a:rPr lang="nl-NL" sz="2800" dirty="0"/>
              <a:t>   - type basisaanbod</a:t>
            </a:r>
            <a:br>
              <a:rPr lang="nl-NL" sz="2800" dirty="0"/>
            </a:br>
            <a:r>
              <a:rPr lang="nl-NL" sz="2800" dirty="0"/>
              <a:t>   - type 3</a:t>
            </a:r>
            <a:br>
              <a:rPr lang="nl-NL" sz="2800" dirty="0"/>
            </a:br>
            <a:r>
              <a:rPr lang="nl-NL" sz="2800" dirty="0"/>
              <a:t>   - type 4</a:t>
            </a:r>
            <a:br>
              <a:rPr lang="nl-NL" sz="2800" dirty="0"/>
            </a:br>
            <a:r>
              <a:rPr lang="nl-NL" sz="2800" dirty="0"/>
              <a:t>   - type 6</a:t>
            </a:r>
            <a:br>
              <a:rPr lang="nl-NL" sz="2800" dirty="0"/>
            </a:br>
            <a:r>
              <a:rPr lang="nl-NL" sz="2800" dirty="0"/>
              <a:t>   - type 7</a:t>
            </a:r>
            <a:br>
              <a:rPr lang="nl-NL" sz="2800" dirty="0"/>
            </a:br>
            <a:r>
              <a:rPr lang="nl-NL" sz="2800" dirty="0"/>
              <a:t>   - type 9</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Titel 1"/>
          <p:cNvSpPr>
            <a:spLocks noGrp="1"/>
          </p:cNvSpPr>
          <p:nvPr>
            <p:ph type="title"/>
          </p:nvPr>
        </p:nvSpPr>
        <p:spPr/>
        <p:txBody>
          <a:bodyPr/>
          <a:lstStyle/>
          <a:p>
            <a:r>
              <a:rPr lang="nl-NL" dirty="0"/>
              <a:t>Buitengewoon secundair onderwijs OV 3</a:t>
            </a:r>
          </a:p>
        </p:txBody>
      </p:sp>
      <p:pic>
        <p:nvPicPr>
          <p:cNvPr id="15" name="Audio 14">
            <a:hlinkClick r:id="" action="ppaction://media"/>
            <a:extLst>
              <a:ext uri="{FF2B5EF4-FFF2-40B4-BE49-F238E27FC236}">
                <a16:creationId xmlns:a16="http://schemas.microsoft.com/office/drawing/2014/main" id="{80A01568-DEB0-4014-B96D-3D7FB79319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68568833"/>
      </p:ext>
    </p:extLst>
  </p:cSld>
  <p:clrMapOvr>
    <a:masterClrMapping/>
  </p:clrMapOvr>
  <p:transition advTm="260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moet je kunnen in OV3? </a:t>
            </a:r>
          </a:p>
        </p:txBody>
      </p:sp>
      <p:sp>
        <p:nvSpPr>
          <p:cNvPr id="3" name="Tijdelijke aanduiding voor inhoud 2"/>
          <p:cNvSpPr>
            <a:spLocks noGrp="1"/>
          </p:cNvSpPr>
          <p:nvPr>
            <p:ph idx="1"/>
          </p:nvPr>
        </p:nvSpPr>
        <p:spPr/>
        <p:txBody>
          <a:bodyPr>
            <a:normAutofit lnSpcReduction="10000"/>
          </a:bodyPr>
          <a:lstStyle/>
          <a:p>
            <a:pPr marL="457200" indent="-457200">
              <a:buFont typeface="Courier New" panose="02070309020205020404" pitchFamily="49" charset="0"/>
              <a:buChar char="o"/>
            </a:pPr>
            <a:r>
              <a:rPr lang="nl-NL" sz="2800" dirty="0"/>
              <a:t>Behalen bepaald minimum niveau (ongeveer 2</a:t>
            </a:r>
            <a:r>
              <a:rPr lang="nl-NL" sz="2800" baseline="30000" dirty="0"/>
              <a:t>de</a:t>
            </a:r>
            <a:r>
              <a:rPr lang="nl-NL" sz="2800" dirty="0"/>
              <a:t>/3</a:t>
            </a:r>
            <a:r>
              <a:rPr lang="nl-NL" sz="2800" baseline="30000" dirty="0"/>
              <a:t>de</a:t>
            </a:r>
            <a:r>
              <a:rPr lang="nl-NL" sz="2800" dirty="0"/>
              <a:t> leerjaar) voor rekenen en taal</a:t>
            </a:r>
          </a:p>
          <a:p>
            <a:pPr marL="457200" indent="-457200">
              <a:buFont typeface="Courier New" panose="02070309020205020404" pitchFamily="49" charset="0"/>
              <a:buChar char="o"/>
            </a:pPr>
            <a:endParaRPr lang="nl-NL" sz="2800" dirty="0"/>
          </a:p>
          <a:p>
            <a:pPr marL="457200" indent="-457200">
              <a:buFont typeface="Courier New" panose="02070309020205020404" pitchFamily="49" charset="0"/>
              <a:buChar char="o"/>
            </a:pPr>
            <a:r>
              <a:rPr lang="nl-NL" sz="2800" dirty="0"/>
              <a:t>Omgaan met werkdruk, plannen, … </a:t>
            </a:r>
          </a:p>
          <a:p>
            <a:pPr marL="457200" indent="-457200">
              <a:buFont typeface="Courier New" panose="02070309020205020404" pitchFamily="49" charset="0"/>
              <a:buChar char="o"/>
            </a:pPr>
            <a:endParaRPr lang="nl-NL" sz="2800" dirty="0"/>
          </a:p>
          <a:p>
            <a:pPr marL="457200" indent="-457200">
              <a:buFont typeface="Courier New" panose="02070309020205020404" pitchFamily="49" charset="0"/>
              <a:buChar char="o"/>
            </a:pPr>
            <a:r>
              <a:rPr lang="nl-NL" sz="2800" dirty="0"/>
              <a:t>Sociaal vaardig zijn</a:t>
            </a:r>
          </a:p>
          <a:p>
            <a:pPr marL="457200" indent="-457200">
              <a:buFont typeface="Courier New" panose="02070309020205020404" pitchFamily="49" charset="0"/>
              <a:buChar char="o"/>
            </a:pPr>
            <a:endParaRPr lang="nl-NL" sz="2800" dirty="0"/>
          </a:p>
          <a:p>
            <a:pPr marL="457200" indent="-457200">
              <a:buFont typeface="Courier New" panose="02070309020205020404" pitchFamily="49" charset="0"/>
              <a:buChar char="o"/>
            </a:pPr>
            <a:r>
              <a:rPr lang="nl-NL" sz="2800" dirty="0"/>
              <a:t>Voldoende zelfstandig zijn</a:t>
            </a:r>
          </a:p>
          <a:p>
            <a:pPr marL="457200" indent="-457200">
              <a:buFont typeface="Courier New" panose="02070309020205020404" pitchFamily="49" charset="0"/>
              <a:buChar char="o"/>
            </a:pPr>
            <a:endParaRPr lang="nl-NL" sz="2800" dirty="0"/>
          </a:p>
          <a:p>
            <a:pPr marL="457200" indent="-457200">
              <a:buFont typeface="Courier New" panose="02070309020205020404" pitchFamily="49" charset="0"/>
              <a:buChar char="o"/>
            </a:pPr>
            <a:r>
              <a:rPr lang="nl-NL" sz="2800" dirty="0"/>
              <a:t>Handvaardig zijn </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9" name="Audio 8">
            <a:hlinkClick r:id="" action="ppaction://media"/>
            <a:extLst>
              <a:ext uri="{FF2B5EF4-FFF2-40B4-BE49-F238E27FC236}">
                <a16:creationId xmlns:a16="http://schemas.microsoft.com/office/drawing/2014/main" id="{10A72825-B12F-43C5-89A6-58B6C2662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38386412"/>
      </p:ext>
    </p:extLst>
  </p:cSld>
  <p:clrMapOvr>
    <a:masterClrMapping/>
  </p:clrMapOvr>
  <p:transition advTm="40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Buitengewoon secundair onderwijs OV3</a:t>
            </a:r>
          </a:p>
        </p:txBody>
      </p:sp>
      <p:pic>
        <p:nvPicPr>
          <p:cNvPr id="6" name="Tijdelijke aanduiding voor inhoud 5"/>
          <p:cNvPicPr>
            <a:picLocks noGrp="1" noChangeAspect="1"/>
          </p:cNvPicPr>
          <p:nvPr>
            <p:ph idx="1"/>
          </p:nvPr>
        </p:nvPicPr>
        <p:blipFill>
          <a:blip r:embed="rId5"/>
          <a:stretch>
            <a:fillRect/>
          </a:stretch>
        </p:blipFill>
        <p:spPr>
          <a:xfrm>
            <a:off x="863518" y="1366554"/>
            <a:ext cx="6660810" cy="5002460"/>
          </a:xfrm>
          <a:prstGeom prst="rect">
            <a:avLst/>
          </a:prstGeom>
        </p:spPr>
      </p:pic>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pic>
        <p:nvPicPr>
          <p:cNvPr id="7" name="Afbeelding 6"/>
          <p:cNvPicPr>
            <a:picLocks noChangeAspect="1"/>
          </p:cNvPicPr>
          <p:nvPr/>
        </p:nvPicPr>
        <p:blipFill>
          <a:blip r:embed="rId6"/>
          <a:stretch>
            <a:fillRect/>
          </a:stretch>
        </p:blipFill>
        <p:spPr>
          <a:xfrm>
            <a:off x="7589870" y="3356992"/>
            <a:ext cx="1086586" cy="2475767"/>
          </a:xfrm>
          <a:prstGeom prst="rect">
            <a:avLst/>
          </a:prstGeom>
        </p:spPr>
      </p:pic>
      <p:sp>
        <p:nvSpPr>
          <p:cNvPr id="3" name="Pijl-omhoog 2"/>
          <p:cNvSpPr/>
          <p:nvPr/>
        </p:nvSpPr>
        <p:spPr>
          <a:xfrm>
            <a:off x="251520" y="1628800"/>
            <a:ext cx="504056" cy="451234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udio 4">
            <a:hlinkClick r:id="" action="ppaction://media"/>
            <a:extLst>
              <a:ext uri="{FF2B5EF4-FFF2-40B4-BE49-F238E27FC236}">
                <a16:creationId xmlns:a16="http://schemas.microsoft.com/office/drawing/2014/main" id="{E62ABAD8-684E-4369-A3AB-7A7783F737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80301071"/>
      </p:ext>
    </p:extLst>
  </p:cSld>
  <p:clrMapOvr>
    <a:masterClrMapping/>
  </p:clrMapOvr>
  <p:transition advTm="177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Observatiefase 1 jaar </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6" name="Afbeelding 5"/>
          <p:cNvPicPr>
            <a:picLocks noChangeAspect="1"/>
          </p:cNvPicPr>
          <p:nvPr/>
        </p:nvPicPr>
        <p:blipFill>
          <a:blip r:embed="rId5"/>
          <a:stretch>
            <a:fillRect/>
          </a:stretch>
        </p:blipFill>
        <p:spPr>
          <a:xfrm>
            <a:off x="5826847" y="404664"/>
            <a:ext cx="2646688" cy="2520280"/>
          </a:xfrm>
          <a:prstGeom prst="rect">
            <a:avLst/>
          </a:prstGeom>
        </p:spPr>
      </p:pic>
      <p:sp>
        <p:nvSpPr>
          <p:cNvPr id="3" name="Tekstvak 2">
            <a:extLst>
              <a:ext uri="{FF2B5EF4-FFF2-40B4-BE49-F238E27FC236}">
                <a16:creationId xmlns:a16="http://schemas.microsoft.com/office/drawing/2014/main" id="{8FA7163A-38DC-4830-9AE5-3907A93EF351}"/>
              </a:ext>
            </a:extLst>
          </p:cNvPr>
          <p:cNvSpPr txBox="1"/>
          <p:nvPr/>
        </p:nvSpPr>
        <p:spPr>
          <a:xfrm>
            <a:off x="517585" y="1484784"/>
            <a:ext cx="4918510" cy="5170646"/>
          </a:xfrm>
          <a:prstGeom prst="rect">
            <a:avLst/>
          </a:prstGeom>
          <a:noFill/>
        </p:spPr>
        <p:txBody>
          <a:bodyPr wrap="square" rtlCol="0">
            <a:spAutoFit/>
          </a:bodyPr>
          <a:lstStyle/>
          <a:p>
            <a:pPr marL="342900" indent="-342900">
              <a:buFont typeface="Courier New" panose="02070309020205020404" pitchFamily="49" charset="0"/>
              <a:buChar char="o"/>
            </a:pPr>
            <a:r>
              <a:rPr lang="nl-BE" sz="2400" dirty="0">
                <a:solidFill>
                  <a:schemeClr val="accent6"/>
                </a:solidFill>
              </a:rPr>
              <a:t>Doel = algemene vorming + kennis maken met verschillende opleidingen uit het aanbod van de school</a:t>
            </a:r>
          </a:p>
          <a:p>
            <a:endParaRPr lang="nl-BE" sz="2400" dirty="0">
              <a:solidFill>
                <a:schemeClr val="accent6"/>
              </a:solidFill>
            </a:endParaRPr>
          </a:p>
          <a:p>
            <a:pPr marL="342900" indent="-342900">
              <a:buFont typeface="Courier New" panose="02070309020205020404" pitchFamily="49" charset="0"/>
              <a:buChar char="o"/>
            </a:pPr>
            <a:r>
              <a:rPr lang="nl-BE" sz="2400" dirty="0">
                <a:solidFill>
                  <a:schemeClr val="accent6"/>
                </a:solidFill>
              </a:rPr>
              <a:t>2 soorten vakken:</a:t>
            </a:r>
          </a:p>
          <a:p>
            <a:r>
              <a:rPr lang="nl-BE" sz="2400" dirty="0">
                <a:solidFill>
                  <a:schemeClr val="accent6"/>
                </a:solidFill>
              </a:rPr>
              <a:t>	</a:t>
            </a:r>
            <a:r>
              <a:rPr lang="nl-BE" sz="2400" b="1" dirty="0">
                <a:solidFill>
                  <a:schemeClr val="accent6"/>
                </a:solidFill>
              </a:rPr>
              <a:t>Algemene vakken</a:t>
            </a:r>
            <a:r>
              <a:rPr lang="nl-BE" sz="2400" dirty="0">
                <a:solidFill>
                  <a:schemeClr val="accent6"/>
                </a:solidFill>
              </a:rPr>
              <a:t>: (rekenen, 	taal, maatschappelijke 	vorming, sport, 			levensbeschouwing,,,)</a:t>
            </a:r>
          </a:p>
          <a:p>
            <a:r>
              <a:rPr lang="nl-BE" sz="2400" dirty="0">
                <a:solidFill>
                  <a:schemeClr val="accent6"/>
                </a:solidFill>
              </a:rPr>
              <a:t>	</a:t>
            </a:r>
            <a:r>
              <a:rPr lang="nl-BE" sz="2400" b="1" dirty="0" err="1">
                <a:solidFill>
                  <a:schemeClr val="accent6"/>
                </a:solidFill>
              </a:rPr>
              <a:t>Doevakken</a:t>
            </a:r>
            <a:r>
              <a:rPr lang="nl-BE" sz="2400" b="1" dirty="0">
                <a:solidFill>
                  <a:schemeClr val="accent6"/>
                </a:solidFill>
              </a:rPr>
              <a:t> (meeste uren):</a:t>
            </a:r>
            <a:endParaRPr lang="nl-BE" sz="2400" dirty="0">
              <a:solidFill>
                <a:schemeClr val="accent6"/>
              </a:solidFill>
            </a:endParaRPr>
          </a:p>
          <a:p>
            <a:r>
              <a:rPr lang="nl-BE" sz="2400" dirty="0">
                <a:solidFill>
                  <a:schemeClr val="accent6"/>
                </a:solidFill>
              </a:rPr>
              <a:t>	kennismaken met praktijk-</a:t>
            </a:r>
          </a:p>
          <a:p>
            <a:r>
              <a:rPr lang="nl-BE" sz="2400" dirty="0">
                <a:solidFill>
                  <a:schemeClr val="accent6"/>
                </a:solidFill>
              </a:rPr>
              <a:t>	vakken</a:t>
            </a:r>
          </a:p>
          <a:p>
            <a:endParaRPr lang="nl-BE" dirty="0"/>
          </a:p>
        </p:txBody>
      </p:sp>
      <p:pic>
        <p:nvPicPr>
          <p:cNvPr id="10" name="Audio 9">
            <a:hlinkClick r:id="" action="ppaction://media"/>
            <a:extLst>
              <a:ext uri="{FF2B5EF4-FFF2-40B4-BE49-F238E27FC236}">
                <a16:creationId xmlns:a16="http://schemas.microsoft.com/office/drawing/2014/main" id="{880E9B6B-F79D-456B-8109-1B60B0A98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70821826"/>
      </p:ext>
    </p:extLst>
  </p:cSld>
  <p:clrMapOvr>
    <a:masterClrMapping/>
  </p:clrMapOvr>
  <p:transition advTm="370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Opleidingsfase minstens 2 jaar </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Tijdelijke aanduiding voor inhoud 5"/>
          <p:cNvSpPr txBox="1">
            <a:spLocks noGrp="1"/>
          </p:cNvSpPr>
          <p:nvPr>
            <p:ph idx="1"/>
          </p:nvPr>
        </p:nvSpPr>
        <p:spPr>
          <a:xfrm>
            <a:off x="431620" y="2557427"/>
            <a:ext cx="8281058" cy="3022366"/>
          </a:xfrm>
          <a:prstGeom prst="rect">
            <a:avLst/>
          </a:prstGeom>
          <a:noFill/>
        </p:spPr>
        <p:txBody>
          <a:bodyPr wrap="square" rtlCol="0">
            <a:spAutoFit/>
          </a:bodyPr>
          <a:lstStyle/>
          <a:p>
            <a:r>
              <a:rPr lang="nl-BE" sz="2800" dirty="0"/>
              <a:t>Doel = aanleren van het beroep op de school dat je gekozen hebt</a:t>
            </a:r>
          </a:p>
          <a:p>
            <a:endParaRPr lang="nl-BE" sz="2800" dirty="0"/>
          </a:p>
          <a:p>
            <a:r>
              <a:rPr lang="nl-BE" sz="2800" dirty="0"/>
              <a:t>Focus ligt op praktijkvakken</a:t>
            </a:r>
          </a:p>
          <a:p>
            <a:endParaRPr lang="nl-BE" sz="2800" dirty="0"/>
          </a:p>
          <a:p>
            <a:r>
              <a:rPr lang="nl-BE" sz="2800" dirty="0"/>
              <a:t>Veranderen van opleiding kan nog in deze fase</a:t>
            </a:r>
          </a:p>
        </p:txBody>
      </p:sp>
      <p:pic>
        <p:nvPicPr>
          <p:cNvPr id="8" name="Afbeelding 7"/>
          <p:cNvPicPr>
            <a:picLocks noChangeAspect="1"/>
          </p:cNvPicPr>
          <p:nvPr/>
        </p:nvPicPr>
        <p:blipFill>
          <a:blip r:embed="rId5"/>
          <a:stretch>
            <a:fillRect/>
          </a:stretch>
        </p:blipFill>
        <p:spPr>
          <a:xfrm>
            <a:off x="6475391" y="348009"/>
            <a:ext cx="2320748" cy="2120683"/>
          </a:xfrm>
          <a:prstGeom prst="rect">
            <a:avLst/>
          </a:prstGeom>
        </p:spPr>
      </p:pic>
      <p:pic>
        <p:nvPicPr>
          <p:cNvPr id="10" name="Audio 9">
            <a:hlinkClick r:id="" action="ppaction://media"/>
            <a:extLst>
              <a:ext uri="{FF2B5EF4-FFF2-40B4-BE49-F238E27FC236}">
                <a16:creationId xmlns:a16="http://schemas.microsoft.com/office/drawing/2014/main" id="{7CADFD5A-3907-4073-8734-E17ACB1F7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4337558"/>
      </p:ext>
    </p:extLst>
  </p:cSld>
  <p:clrMapOvr>
    <a:masterClrMapping/>
  </p:clrMapOvr>
  <p:transition advTm="162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Kwalificatiefase 2 jaren</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6" name="Afbeelding 5"/>
          <p:cNvPicPr>
            <a:picLocks noChangeAspect="1"/>
          </p:cNvPicPr>
          <p:nvPr/>
        </p:nvPicPr>
        <p:blipFill>
          <a:blip r:embed="rId5"/>
          <a:stretch>
            <a:fillRect/>
          </a:stretch>
        </p:blipFill>
        <p:spPr>
          <a:xfrm>
            <a:off x="6084168" y="179320"/>
            <a:ext cx="2457289" cy="2853807"/>
          </a:xfrm>
          <a:prstGeom prst="rect">
            <a:avLst/>
          </a:prstGeom>
        </p:spPr>
      </p:pic>
      <p:pic>
        <p:nvPicPr>
          <p:cNvPr id="8" name="Afbeelding 7"/>
          <p:cNvPicPr>
            <a:picLocks noChangeAspect="1"/>
          </p:cNvPicPr>
          <p:nvPr/>
        </p:nvPicPr>
        <p:blipFill>
          <a:blip r:embed="rId6"/>
          <a:stretch>
            <a:fillRect/>
          </a:stretch>
        </p:blipFill>
        <p:spPr>
          <a:xfrm>
            <a:off x="3901242" y="1986709"/>
            <a:ext cx="2011854" cy="829128"/>
          </a:xfrm>
          <a:prstGeom prst="rect">
            <a:avLst/>
          </a:prstGeom>
        </p:spPr>
      </p:pic>
      <p:sp>
        <p:nvSpPr>
          <p:cNvPr id="10" name="Tijdelijke aanduiding voor inhoud 9"/>
          <p:cNvSpPr>
            <a:spLocks noGrp="1"/>
          </p:cNvSpPr>
          <p:nvPr>
            <p:ph idx="1"/>
          </p:nvPr>
        </p:nvSpPr>
        <p:spPr>
          <a:xfrm>
            <a:off x="345933" y="1310958"/>
            <a:ext cx="8452132" cy="4638322"/>
          </a:xfrm>
        </p:spPr>
        <p:txBody>
          <a:bodyPr>
            <a:normAutofit/>
          </a:bodyPr>
          <a:lstStyle/>
          <a:p>
            <a:pPr marL="342900" indent="-342900">
              <a:buFont typeface="Courier New" panose="02070309020205020404" pitchFamily="49" charset="0"/>
              <a:buChar char="o"/>
            </a:pPr>
            <a:r>
              <a:rPr lang="nl-NL" dirty="0"/>
              <a:t>Doel aanleren van het gekozen beroep</a:t>
            </a:r>
          </a:p>
          <a:p>
            <a:r>
              <a:rPr lang="nl-NL" dirty="0"/>
              <a:t>     en stage</a:t>
            </a:r>
          </a:p>
          <a:p>
            <a:endParaRPr lang="nl-NL" dirty="0"/>
          </a:p>
          <a:p>
            <a:pPr marL="342900" indent="-342900">
              <a:buFont typeface="Courier New" panose="02070309020205020404" pitchFamily="49" charset="0"/>
              <a:buChar char="o"/>
            </a:pPr>
            <a:r>
              <a:rPr lang="nl-NL" dirty="0"/>
              <a:t>Nog meer uren praktijk + stage</a:t>
            </a:r>
          </a:p>
          <a:p>
            <a:pPr marL="342900" indent="-342900">
              <a:buFont typeface="Courier New" panose="02070309020205020404" pitchFamily="49" charset="0"/>
              <a:buChar char="o"/>
            </a:pPr>
            <a:endParaRPr lang="nl-NL" dirty="0"/>
          </a:p>
          <a:p>
            <a:pPr marL="342900" indent="-342900">
              <a:buFont typeface="Courier New" panose="02070309020205020404" pitchFamily="49" charset="0"/>
              <a:buChar char="o"/>
            </a:pPr>
            <a:r>
              <a:rPr lang="nl-NL" dirty="0"/>
              <a:t>Kwalificatiegetuigschrift</a:t>
            </a:r>
          </a:p>
          <a:p>
            <a:endParaRPr lang="nl-NL" dirty="0"/>
          </a:p>
          <a:p>
            <a:r>
              <a:rPr lang="nl-NL" dirty="0"/>
              <a:t>Wat na?</a:t>
            </a:r>
          </a:p>
          <a:p>
            <a:pPr marL="342900" indent="-342900">
              <a:buFont typeface="Courier New" panose="02070309020205020404" pitchFamily="49" charset="0"/>
              <a:buChar char="o"/>
            </a:pPr>
            <a:r>
              <a:rPr lang="nl-NL" dirty="0"/>
              <a:t>Werk of integratiefase</a:t>
            </a:r>
          </a:p>
        </p:txBody>
      </p:sp>
      <p:pic>
        <p:nvPicPr>
          <p:cNvPr id="12" name="Audio 11">
            <a:hlinkClick r:id="" action="ppaction://media"/>
            <a:extLst>
              <a:ext uri="{FF2B5EF4-FFF2-40B4-BE49-F238E27FC236}">
                <a16:creationId xmlns:a16="http://schemas.microsoft.com/office/drawing/2014/main" id="{378E937E-8A17-4C62-916D-846EE9CD1C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8168703"/>
      </p:ext>
    </p:extLst>
  </p:cSld>
  <p:clrMapOvr>
    <a:masterClrMapping/>
  </p:clrMapOvr>
  <p:transition advTm="423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Integratie of alternerende beroepsopleiding (ABO)</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8" name="Tijdelijke aanduiding voor inhoud 7"/>
          <p:cNvPicPr>
            <a:picLocks noGrp="1" noChangeAspect="1"/>
          </p:cNvPicPr>
          <p:nvPr>
            <p:ph idx="1"/>
          </p:nvPr>
        </p:nvPicPr>
        <p:blipFill>
          <a:blip r:embed="rId5"/>
          <a:stretch>
            <a:fillRect/>
          </a:stretch>
        </p:blipFill>
        <p:spPr>
          <a:xfrm>
            <a:off x="6012160" y="132005"/>
            <a:ext cx="2088232" cy="1640811"/>
          </a:xfrm>
          <a:prstGeom prst="rect">
            <a:avLst/>
          </a:prstGeom>
        </p:spPr>
      </p:pic>
      <p:sp>
        <p:nvSpPr>
          <p:cNvPr id="10" name="Tekstvak 9"/>
          <p:cNvSpPr txBox="1"/>
          <p:nvPr/>
        </p:nvSpPr>
        <p:spPr>
          <a:xfrm>
            <a:off x="431470" y="1916218"/>
            <a:ext cx="8281059" cy="2677656"/>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accent6"/>
                </a:solidFill>
              </a:rPr>
              <a:t>Doel: inzetten op arbeidsritme en arbeidsrijpheid</a:t>
            </a:r>
          </a:p>
          <a:p>
            <a:pPr marL="342900" indent="-342900">
              <a:buFont typeface="Courier New" panose="02070309020205020404" pitchFamily="49" charset="0"/>
              <a:buChar char="o"/>
            </a:pPr>
            <a:endParaRPr lang="nl-NL" sz="2400" dirty="0">
              <a:solidFill>
                <a:schemeClr val="accent6"/>
              </a:solidFill>
            </a:endParaRPr>
          </a:p>
          <a:p>
            <a:pPr marL="342900" indent="-342900">
              <a:buFont typeface="Courier New" panose="02070309020205020404" pitchFamily="49" charset="0"/>
              <a:buChar char="o"/>
            </a:pPr>
            <a:r>
              <a:rPr lang="nl-NL" sz="2400" dirty="0">
                <a:solidFill>
                  <a:schemeClr val="accent6"/>
                </a:solidFill>
              </a:rPr>
              <a:t>3 dagen stage in een bedrijf </a:t>
            </a:r>
          </a:p>
          <a:p>
            <a:endParaRPr lang="nl-NL" sz="2400" dirty="0">
              <a:solidFill>
                <a:schemeClr val="accent6"/>
              </a:solidFill>
            </a:endParaRPr>
          </a:p>
          <a:p>
            <a:pPr marL="342900" indent="-342900">
              <a:buFont typeface="Courier New" panose="02070309020205020404" pitchFamily="49" charset="0"/>
              <a:buChar char="o"/>
            </a:pPr>
            <a:r>
              <a:rPr lang="nl-NL" sz="2400" dirty="0">
                <a:solidFill>
                  <a:schemeClr val="accent6"/>
                </a:solidFill>
              </a:rPr>
              <a:t>2 dagen les </a:t>
            </a:r>
            <a:br>
              <a:rPr lang="nl-NL" sz="2400" dirty="0">
                <a:solidFill>
                  <a:schemeClr val="accent6"/>
                </a:solidFill>
              </a:rPr>
            </a:br>
            <a:r>
              <a:rPr lang="nl-NL" sz="2400" dirty="0">
                <a:solidFill>
                  <a:schemeClr val="accent6"/>
                </a:solidFill>
              </a:rPr>
              <a:t>   - algemene vorming </a:t>
            </a:r>
            <a:br>
              <a:rPr lang="nl-NL" sz="2400" dirty="0">
                <a:solidFill>
                  <a:schemeClr val="accent6"/>
                </a:solidFill>
              </a:rPr>
            </a:br>
            <a:r>
              <a:rPr lang="nl-NL" sz="2400" dirty="0">
                <a:solidFill>
                  <a:schemeClr val="accent6"/>
                </a:solidFill>
              </a:rPr>
              <a:t>   - beroepsgerichte vorming </a:t>
            </a:r>
          </a:p>
        </p:txBody>
      </p:sp>
      <p:pic>
        <p:nvPicPr>
          <p:cNvPr id="9" name="Audio 8">
            <a:hlinkClick r:id="" action="ppaction://media"/>
            <a:extLst>
              <a:ext uri="{FF2B5EF4-FFF2-40B4-BE49-F238E27FC236}">
                <a16:creationId xmlns:a16="http://schemas.microsoft.com/office/drawing/2014/main" id="{B9F23CEB-9F2B-4ACC-A99F-724E0F8378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81162288"/>
      </p:ext>
    </p:extLst>
  </p:cSld>
  <p:clrMapOvr>
    <a:masterClrMapping/>
  </p:clrMapOvr>
  <p:transition advTm="35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sz="3200" b="1" dirty="0">
                <a:solidFill>
                  <a:schemeClr val="accent1"/>
                </a:solidFill>
                <a:latin typeface="Arial" pitchFamily="34" charset="0"/>
                <a:cs typeface="Arial" pitchFamily="34" charset="0"/>
              </a:rPr>
              <a:t>OV3 </a:t>
            </a:r>
            <a:r>
              <a:rPr lang="nl-BE" sz="3200" b="1" dirty="0" err="1">
                <a:solidFill>
                  <a:schemeClr val="accent1"/>
                </a:solidFill>
                <a:latin typeface="Arial" pitchFamily="34" charset="0"/>
                <a:cs typeface="Arial" pitchFamily="34" charset="0"/>
              </a:rPr>
              <a:t>vs</a:t>
            </a:r>
            <a:r>
              <a:rPr lang="nl-BE" sz="3200" b="1" dirty="0">
                <a:solidFill>
                  <a:schemeClr val="accent1"/>
                </a:solidFill>
                <a:latin typeface="Arial" pitchFamily="34" charset="0"/>
                <a:cs typeface="Arial" pitchFamily="34" charset="0"/>
              </a:rPr>
              <a:t> 1B </a:t>
            </a:r>
          </a:p>
        </p:txBody>
      </p:sp>
      <p:sp>
        <p:nvSpPr>
          <p:cNvPr id="5" name="Tijdelijke aanduiding voor tekst 4"/>
          <p:cNvSpPr>
            <a:spLocks noGrp="1"/>
          </p:cNvSpPr>
          <p:nvPr>
            <p:ph type="body" idx="1"/>
          </p:nvPr>
        </p:nvSpPr>
        <p:spPr/>
        <p:txBody>
          <a:bodyPr/>
          <a:lstStyle/>
          <a:p>
            <a:pPr algn="ctr"/>
            <a:r>
              <a:rPr lang="nl-BE" dirty="0">
                <a:solidFill>
                  <a:schemeClr val="accent1"/>
                </a:solidFill>
                <a:latin typeface="Arial" pitchFamily="34" charset="0"/>
                <a:cs typeface="Arial" pitchFamily="34" charset="0"/>
              </a:rPr>
              <a:t>OV3</a:t>
            </a:r>
          </a:p>
        </p:txBody>
      </p:sp>
      <p:sp>
        <p:nvSpPr>
          <p:cNvPr id="6" name="Tijdelijke aanduiding voor inhoud 5"/>
          <p:cNvSpPr>
            <a:spLocks noGrp="1"/>
          </p:cNvSpPr>
          <p:nvPr>
            <p:ph sz="half" idx="2"/>
          </p:nvPr>
        </p:nvSpPr>
        <p:spPr/>
        <p:txBody>
          <a:bodyPr>
            <a:normAutofit fontScale="92500" lnSpcReduction="10000"/>
          </a:bodyPr>
          <a:lstStyle/>
          <a:p>
            <a:r>
              <a:rPr lang="nl-BE" dirty="0"/>
              <a:t>Individuele ontwikkelingsdoelen, dus </a:t>
            </a:r>
            <a:r>
              <a:rPr lang="nl-BE" b="1" dirty="0"/>
              <a:t>individueel handelingsplan. </a:t>
            </a:r>
          </a:p>
          <a:p>
            <a:r>
              <a:rPr lang="nl-BE" dirty="0"/>
              <a:t>Intensieve begeleiding</a:t>
            </a:r>
          </a:p>
          <a:p>
            <a:r>
              <a:rPr lang="nl-BE" dirty="0"/>
              <a:t>Praktijk is belangrijkste, zwakkere theorie kan worden gecompenseerd. </a:t>
            </a:r>
          </a:p>
          <a:p>
            <a:r>
              <a:rPr lang="nl-BE" dirty="0"/>
              <a:t>Doel= integratie in gewoon leef- en arbeidsmilieu. </a:t>
            </a:r>
          </a:p>
          <a:p>
            <a:r>
              <a:rPr lang="nl-BE" dirty="0"/>
              <a:t>Ondersteuning </a:t>
            </a:r>
            <a:r>
              <a:rPr lang="nl-BE" dirty="0" err="1"/>
              <a:t>ifv</a:t>
            </a:r>
            <a:r>
              <a:rPr lang="nl-BE" dirty="0"/>
              <a:t> toeleiding arbeidsmarkt</a:t>
            </a:r>
          </a:p>
        </p:txBody>
      </p:sp>
      <p:sp>
        <p:nvSpPr>
          <p:cNvPr id="7" name="Tijdelijke aanduiding voor tekst 6"/>
          <p:cNvSpPr>
            <a:spLocks noGrp="1"/>
          </p:cNvSpPr>
          <p:nvPr>
            <p:ph type="body" sz="quarter" idx="3"/>
          </p:nvPr>
        </p:nvSpPr>
        <p:spPr/>
        <p:txBody>
          <a:bodyPr/>
          <a:lstStyle/>
          <a:p>
            <a:pPr algn="ctr"/>
            <a:r>
              <a:rPr lang="nl-BE" dirty="0">
                <a:solidFill>
                  <a:schemeClr val="accent1"/>
                </a:solidFill>
                <a:latin typeface="Arial" pitchFamily="34" charset="0"/>
                <a:cs typeface="Arial" pitchFamily="34" charset="0"/>
              </a:rPr>
              <a:t>1B </a:t>
            </a:r>
          </a:p>
        </p:txBody>
      </p:sp>
      <p:sp>
        <p:nvSpPr>
          <p:cNvPr id="8" name="Tijdelijke aanduiding voor inhoud 7"/>
          <p:cNvSpPr>
            <a:spLocks noGrp="1"/>
          </p:cNvSpPr>
          <p:nvPr>
            <p:ph sz="quarter" idx="4"/>
          </p:nvPr>
        </p:nvSpPr>
        <p:spPr>
          <a:xfrm>
            <a:off x="4823791" y="2173358"/>
            <a:ext cx="3888738" cy="3955988"/>
          </a:xfrm>
        </p:spPr>
        <p:txBody>
          <a:bodyPr>
            <a:normAutofit fontScale="92500" lnSpcReduction="10000"/>
          </a:bodyPr>
          <a:lstStyle/>
          <a:p>
            <a:r>
              <a:rPr lang="nl-BE" dirty="0"/>
              <a:t>Doel = diploma SO dus </a:t>
            </a:r>
            <a:r>
              <a:rPr lang="nl-BE" b="1" dirty="0"/>
              <a:t>algemeen curriculum </a:t>
            </a:r>
            <a:r>
              <a:rPr lang="nl-BE" dirty="0"/>
              <a:t>voor iedereen. </a:t>
            </a:r>
          </a:p>
          <a:p>
            <a:r>
              <a:rPr lang="nl-BE" dirty="0"/>
              <a:t>Begeleiding, maar minder intensief.</a:t>
            </a:r>
          </a:p>
          <a:p>
            <a:r>
              <a:rPr lang="nl-BE" dirty="0"/>
              <a:t>Nadruk op praktijk maar theorie ook belangrijk. </a:t>
            </a:r>
          </a:p>
          <a:p>
            <a:r>
              <a:rPr lang="nl-BE" dirty="0"/>
              <a:t>Sociale vaardigheden</a:t>
            </a:r>
          </a:p>
          <a:p>
            <a:r>
              <a:rPr lang="nl-BE" dirty="0"/>
              <a:t>Zelfstandigheid in de werkhuizen / stage / overstap naar arbeidsmarkt</a:t>
            </a:r>
          </a:p>
          <a:p>
            <a:r>
              <a:rPr lang="nl-BE" dirty="0"/>
              <a:t>Verwachtingen in ICT gebruik</a:t>
            </a:r>
          </a:p>
          <a:p>
            <a:pPr marL="0" indent="0">
              <a:buNone/>
            </a:pPr>
            <a:endParaRPr lang="nl-BE" dirty="0"/>
          </a:p>
          <a:p>
            <a:endParaRPr lang="nl-BE" dirty="0"/>
          </a:p>
        </p:txBody>
      </p:sp>
      <p:pic>
        <p:nvPicPr>
          <p:cNvPr id="17" name="Audio 16">
            <a:hlinkClick r:id="" action="ppaction://media"/>
            <a:extLst>
              <a:ext uri="{FF2B5EF4-FFF2-40B4-BE49-F238E27FC236}">
                <a16:creationId xmlns:a16="http://schemas.microsoft.com/office/drawing/2014/main" id="{AA661A70-05DC-4563-8C7F-FD72A357B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624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Inhoud</a:t>
            </a:r>
            <a:endParaRPr lang="nl-NL" dirty="0"/>
          </a:p>
        </p:txBody>
      </p:sp>
      <p:sp>
        <p:nvSpPr>
          <p:cNvPr id="13" name="Rechthoek 12"/>
          <p:cNvSpPr/>
          <p:nvPr/>
        </p:nvSpPr>
        <p:spPr>
          <a:xfrm>
            <a:off x="251520" y="3989963"/>
            <a:ext cx="2268323" cy="461665"/>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nl-BE" altLang="nl-BE" sz="2400" b="0" i="0" u="none" strike="noStrike" kern="1200" cap="none" spc="0" normalizeH="0" baseline="0" noProof="0" dirty="0">
              <a:ln>
                <a:noFill/>
              </a:ln>
              <a:solidFill>
                <a:prstClr val="black"/>
              </a:solidFill>
              <a:effectLst/>
              <a:uLnTx/>
              <a:uFillTx/>
              <a:latin typeface="Calibri Light" panose="020F0302020204030204"/>
            </a:endParaRPr>
          </a:p>
        </p:txBody>
      </p:sp>
      <p:sp>
        <p:nvSpPr>
          <p:cNvPr id="14" name="Text Box 14"/>
          <p:cNvSpPr txBox="1">
            <a:spLocks noChangeArrowheads="1"/>
          </p:cNvSpPr>
          <p:nvPr/>
        </p:nvSpPr>
        <p:spPr bwMode="auto">
          <a:xfrm>
            <a:off x="2332382" y="3973435"/>
            <a:ext cx="22396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nl-BE" altLang="nl-BE" sz="2400" b="0" i="0" u="none" strike="noStrike" kern="1200" cap="none" spc="0" normalizeH="0" baseline="0" noProof="0" dirty="0">
              <a:ln>
                <a:noFill/>
              </a:ln>
              <a:solidFill>
                <a:prstClr val="black"/>
              </a:solidFill>
              <a:effectLst/>
              <a:uLnTx/>
              <a:uFillTx/>
              <a:latin typeface="Calibri Light" panose="020F0302020204030204"/>
            </a:endParaRPr>
          </a:p>
        </p:txBody>
      </p:sp>
      <p:sp>
        <p:nvSpPr>
          <p:cNvPr id="5" name="Rechthoek 4">
            <a:extLst>
              <a:ext uri="{FF2B5EF4-FFF2-40B4-BE49-F238E27FC236}">
                <a16:creationId xmlns:a16="http://schemas.microsoft.com/office/drawing/2014/main" id="{067B43A3-52D2-4A14-BDE9-A0DAC072716C}"/>
              </a:ext>
            </a:extLst>
          </p:cNvPr>
          <p:cNvSpPr/>
          <p:nvPr/>
        </p:nvSpPr>
        <p:spPr>
          <a:xfrm>
            <a:off x="431470" y="1556792"/>
            <a:ext cx="6426530" cy="2677656"/>
          </a:xfrm>
          <a:prstGeom prst="rect">
            <a:avLst/>
          </a:prstGeom>
        </p:spPr>
        <p:txBody>
          <a:bodyPr wrap="square">
            <a:spAutoFit/>
          </a:bodyPr>
          <a:lstStyle/>
          <a:p>
            <a:pPr marL="457200" indent="-457200">
              <a:buFont typeface="Courier New" panose="02070309020205020404" pitchFamily="49" charset="0"/>
              <a:buChar char="o"/>
            </a:pPr>
            <a:r>
              <a:rPr lang="nl-BE" sz="2800" dirty="0">
                <a:solidFill>
                  <a:schemeClr val="accent6"/>
                </a:solidFill>
                <a:latin typeface="+mj-lt"/>
                <a:cs typeface="Arial" pitchFamily="34" charset="0"/>
              </a:rPr>
              <a:t>Het CLB (filmpje)</a:t>
            </a:r>
          </a:p>
          <a:p>
            <a:pPr marL="457200" indent="-457200">
              <a:buFont typeface="Courier New" panose="02070309020205020404" pitchFamily="49" charset="0"/>
              <a:buChar char="o"/>
            </a:pPr>
            <a:r>
              <a:rPr lang="nl-BE" sz="2800" dirty="0">
                <a:solidFill>
                  <a:schemeClr val="accent6"/>
                </a:solidFill>
                <a:latin typeface="+mj-lt"/>
                <a:cs typeface="Arial" pitchFamily="34" charset="0"/>
              </a:rPr>
              <a:t>Het buitengewoon secundair onderwijs </a:t>
            </a:r>
          </a:p>
          <a:p>
            <a:pPr marL="457200" indent="-457200">
              <a:buFont typeface="Courier New" panose="02070309020205020404" pitchFamily="49" charset="0"/>
              <a:buChar char="o"/>
            </a:pPr>
            <a:r>
              <a:rPr lang="nl-BE" sz="2800" dirty="0">
                <a:solidFill>
                  <a:schemeClr val="accent6"/>
                </a:solidFill>
                <a:latin typeface="+mj-lt"/>
                <a:cs typeface="Arial" pitchFamily="34" charset="0"/>
              </a:rPr>
              <a:t>Waar vind je informatie?</a:t>
            </a:r>
          </a:p>
          <a:p>
            <a:pPr marL="457200" indent="-457200">
              <a:buFont typeface="Courier New" panose="02070309020205020404" pitchFamily="49" charset="0"/>
              <a:buChar char="o"/>
            </a:pPr>
            <a:r>
              <a:rPr lang="nl-BE" sz="2800" dirty="0">
                <a:solidFill>
                  <a:schemeClr val="accent6"/>
                </a:solidFill>
                <a:latin typeface="+mj-lt"/>
                <a:cs typeface="Arial" pitchFamily="34" charset="0"/>
              </a:rPr>
              <a:t>Het traject tot een advies</a:t>
            </a:r>
          </a:p>
          <a:p>
            <a:pPr marL="457200" indent="-457200">
              <a:buFont typeface="Courier New" panose="02070309020205020404" pitchFamily="49" charset="0"/>
              <a:buChar char="o"/>
            </a:pPr>
            <a:r>
              <a:rPr lang="nl-BE" sz="2800" dirty="0">
                <a:solidFill>
                  <a:schemeClr val="accent6"/>
                </a:solidFill>
                <a:cs typeface="Arial" pitchFamily="34" charset="0"/>
              </a:rPr>
              <a:t>Bij wie kan je terecht?</a:t>
            </a:r>
          </a:p>
          <a:p>
            <a:endParaRPr lang="nl-BE" sz="2800" dirty="0">
              <a:latin typeface="+mj-lt"/>
              <a:cs typeface="Arial" pitchFamily="34" charset="0"/>
            </a:endParaRPr>
          </a:p>
        </p:txBody>
      </p:sp>
      <p:pic>
        <p:nvPicPr>
          <p:cNvPr id="17" name="Picture 4" descr="http://www.assistantplus.be/uploads/2/default/2322.jpg">
            <a:extLst>
              <a:ext uri="{FF2B5EF4-FFF2-40B4-BE49-F238E27FC236}">
                <a16:creationId xmlns:a16="http://schemas.microsoft.com/office/drawing/2014/main" id="{F3DFD336-EE7E-4BBD-AAF7-D07F3DA148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833242">
            <a:off x="5908762" y="4231203"/>
            <a:ext cx="1488197" cy="1985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assistantplus.be/uploads/2/default/2322.jpg">
            <a:extLst>
              <a:ext uri="{FF2B5EF4-FFF2-40B4-BE49-F238E27FC236}">
                <a16:creationId xmlns:a16="http://schemas.microsoft.com/office/drawing/2014/main" id="{0342787E-381D-47B6-AC33-F6D4D6A4BB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631141">
            <a:off x="5439861" y="2634523"/>
            <a:ext cx="1588909" cy="2119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121salestraining.nl/upload/articles/wandelen-14822.jpg">
            <a:extLst>
              <a:ext uri="{FF2B5EF4-FFF2-40B4-BE49-F238E27FC236}">
                <a16:creationId xmlns:a16="http://schemas.microsoft.com/office/drawing/2014/main" id="{9A051F65-DA5A-4B71-8DFE-76EF7E8194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926" y="2065763"/>
            <a:ext cx="1512168" cy="21829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71FCE79-53C6-456C-B834-F4E75AC7B7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0808825"/>
      </p:ext>
    </p:extLst>
  </p:cSld>
  <p:clrMapOvr>
    <a:masterClrMapping/>
  </p:clrMapOvr>
  <p:transition advTm="403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Het buitengewoon secundair onderwijs</a:t>
            </a:r>
            <a:endParaRPr lang="nl-NL" dirty="0"/>
          </a:p>
        </p:txBody>
      </p:sp>
      <p:pic>
        <p:nvPicPr>
          <p:cNvPr id="5" name="Afbeelding 4">
            <a:extLst>
              <a:ext uri="{FF2B5EF4-FFF2-40B4-BE49-F238E27FC236}">
                <a16:creationId xmlns:a16="http://schemas.microsoft.com/office/drawing/2014/main" id="{51477130-CC2E-46BD-B60C-A037F8DA5ADD}"/>
              </a:ext>
            </a:extLst>
          </p:cNvPr>
          <p:cNvPicPr/>
          <p:nvPr/>
        </p:nvPicPr>
        <p:blipFill rotWithShape="1">
          <a:blip r:embed="rId4"/>
          <a:srcRect l="69994" t="41060" r="8993" b="18541"/>
          <a:stretch/>
        </p:blipFill>
        <p:spPr bwMode="auto">
          <a:xfrm>
            <a:off x="1367643" y="1340768"/>
            <a:ext cx="6408712" cy="4639657"/>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F7CCF33B-A80E-4748-8975-1E2321FB09F8}"/>
              </a:ext>
            </a:extLst>
          </p:cNvPr>
          <p:cNvPicPr/>
          <p:nvPr/>
        </p:nvPicPr>
        <p:blipFill rotWithShape="1">
          <a:blip r:embed="rId4"/>
          <a:srcRect l="69994" t="41060" r="8993" b="18541"/>
          <a:stretch/>
        </p:blipFill>
        <p:spPr bwMode="auto">
          <a:xfrm>
            <a:off x="1475656" y="1443921"/>
            <a:ext cx="6408712" cy="4639657"/>
          </a:xfrm>
          <a:prstGeom prst="rect">
            <a:avLst/>
          </a:prstGeom>
          <a:ln>
            <a:noFill/>
          </a:ln>
          <a:extLst>
            <a:ext uri="{53640926-AAD7-44D8-BBD7-CCE9431645EC}">
              <a14:shadowObscured xmlns:a14="http://schemas.microsoft.com/office/drawing/2010/main"/>
            </a:ext>
          </a:extLst>
        </p:spPr>
      </p:pic>
      <p:sp>
        <p:nvSpPr>
          <p:cNvPr id="12" name="Ovaal 11">
            <a:extLst>
              <a:ext uri="{FF2B5EF4-FFF2-40B4-BE49-F238E27FC236}">
                <a16:creationId xmlns:a16="http://schemas.microsoft.com/office/drawing/2014/main" id="{6CBC555E-65F0-440C-8B47-6F64CD85D155}"/>
              </a:ext>
            </a:extLst>
          </p:cNvPr>
          <p:cNvSpPr/>
          <p:nvPr/>
        </p:nvSpPr>
        <p:spPr>
          <a:xfrm>
            <a:off x="2339752" y="1786288"/>
            <a:ext cx="1296144" cy="46396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3" name="Audio 2">
            <a:hlinkClick r:id="" action="ppaction://media"/>
            <a:extLst>
              <a:ext uri="{FF2B5EF4-FFF2-40B4-BE49-F238E27FC236}">
                <a16:creationId xmlns:a16="http://schemas.microsoft.com/office/drawing/2014/main" id="{30C67554-A52E-4FD6-9442-E5881EEFF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25174315"/>
      </p:ext>
    </p:extLst>
  </p:cSld>
  <p:clrMapOvr>
    <a:masterClrMapping/>
  </p:clrMapOvr>
  <p:transition advTm="69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E1D6B-3A5A-43C3-ABF8-363821164BFE}"/>
              </a:ext>
            </a:extLst>
          </p:cNvPr>
          <p:cNvSpPr>
            <a:spLocks noGrp="1"/>
          </p:cNvSpPr>
          <p:nvPr>
            <p:ph type="title"/>
          </p:nvPr>
        </p:nvSpPr>
        <p:spPr/>
        <p:txBody>
          <a:bodyPr/>
          <a:lstStyle/>
          <a:p>
            <a:r>
              <a:rPr lang="nl-NL" dirty="0"/>
              <a:t>Doel van de opleidingsvorm (waartoe het leidt? Wat leren ze? </a:t>
            </a:r>
            <a:endParaRPr lang="nl-BE" dirty="0"/>
          </a:p>
        </p:txBody>
      </p:sp>
      <p:sp>
        <p:nvSpPr>
          <p:cNvPr id="3" name="Tijdelijke aanduiding voor inhoud 2">
            <a:extLst>
              <a:ext uri="{FF2B5EF4-FFF2-40B4-BE49-F238E27FC236}">
                <a16:creationId xmlns:a16="http://schemas.microsoft.com/office/drawing/2014/main" id="{C494A864-4B21-47B1-8F1E-631B8BF5F874}"/>
              </a:ext>
            </a:extLst>
          </p:cNvPr>
          <p:cNvSpPr>
            <a:spLocks noGrp="1"/>
          </p:cNvSpPr>
          <p:nvPr>
            <p:ph idx="1"/>
          </p:nvPr>
        </p:nvSpPr>
        <p:spPr/>
        <p:txBody>
          <a:bodyPr>
            <a:normAutofit/>
          </a:bodyPr>
          <a:lstStyle/>
          <a:p>
            <a:endParaRPr lang="nl-BE" dirty="0"/>
          </a:p>
          <a:p>
            <a:endParaRPr lang="nl-BE" dirty="0"/>
          </a:p>
          <a:p>
            <a:r>
              <a:rPr lang="nl-BE" dirty="0"/>
              <a:t>Algemene + sociale vorming + arbeidstraining gericht op: </a:t>
            </a:r>
          </a:p>
          <a:p>
            <a:r>
              <a:rPr lang="nl-BE" dirty="0"/>
              <a:t>Doel = werken (maatwerkbedrijf) en leven in een beschermde omgeving met ondersteuning</a:t>
            </a:r>
            <a:endParaRPr lang="nl-NL" dirty="0"/>
          </a:p>
          <a:p>
            <a:endParaRPr lang="nl-NL" dirty="0"/>
          </a:p>
        </p:txBody>
      </p:sp>
      <p:pic>
        <p:nvPicPr>
          <p:cNvPr id="9" name="Audio 8">
            <a:hlinkClick r:id="" action="ppaction://media"/>
            <a:extLst>
              <a:ext uri="{FF2B5EF4-FFF2-40B4-BE49-F238E27FC236}">
                <a16:creationId xmlns:a16="http://schemas.microsoft.com/office/drawing/2014/main" id="{3DA11B96-2323-4060-A63D-A00575F26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89352277"/>
      </p:ext>
    </p:extLst>
  </p:cSld>
  <p:clrMapOvr>
    <a:masterClrMapping/>
  </p:clrMapOvr>
  <p:transition advTm="387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76133-B841-48E1-8612-0C0A007E2708}"/>
              </a:ext>
            </a:extLst>
          </p:cNvPr>
          <p:cNvSpPr>
            <a:spLocks noGrp="1"/>
          </p:cNvSpPr>
          <p:nvPr>
            <p:ph type="title"/>
          </p:nvPr>
        </p:nvSpPr>
        <p:spPr/>
        <p:txBody>
          <a:bodyPr/>
          <a:lstStyle/>
          <a:p>
            <a:r>
              <a:rPr lang="nl-NL" dirty="0"/>
              <a:t>Opbouw </a:t>
            </a:r>
            <a:endParaRPr lang="nl-BE" dirty="0"/>
          </a:p>
        </p:txBody>
      </p:sp>
      <p:sp>
        <p:nvSpPr>
          <p:cNvPr id="3" name="Tijdelijke aanduiding voor inhoud 2">
            <a:extLst>
              <a:ext uri="{FF2B5EF4-FFF2-40B4-BE49-F238E27FC236}">
                <a16:creationId xmlns:a16="http://schemas.microsoft.com/office/drawing/2014/main" id="{5BE8C853-E9BE-40CA-9044-D02C38C352B8}"/>
              </a:ext>
            </a:extLst>
          </p:cNvPr>
          <p:cNvSpPr>
            <a:spLocks noGrp="1"/>
          </p:cNvSpPr>
          <p:nvPr>
            <p:ph idx="1"/>
          </p:nvPr>
        </p:nvSpPr>
        <p:spPr>
          <a:xfrm>
            <a:off x="431470" y="1412776"/>
            <a:ext cx="8083880" cy="4441017"/>
          </a:xfrm>
        </p:spPr>
        <p:txBody>
          <a:bodyPr>
            <a:normAutofit/>
          </a:bodyPr>
          <a:lstStyle/>
          <a:p>
            <a:r>
              <a:rPr lang="nl-NL" dirty="0"/>
              <a:t>2 fasen. (Duur: ten minste 2 leerjaren)</a:t>
            </a:r>
          </a:p>
          <a:p>
            <a:endParaRPr lang="nl-NL" dirty="0"/>
          </a:p>
          <a:p>
            <a:pPr marL="342900" indent="-342900">
              <a:buFont typeface="Courier New" panose="02070309020205020404" pitchFamily="49" charset="0"/>
              <a:buChar char="o"/>
            </a:pPr>
            <a:r>
              <a:rPr lang="nl-NL" dirty="0"/>
              <a:t>Fase 1: aanleerfase</a:t>
            </a:r>
          </a:p>
          <a:p>
            <a:pPr marL="0" lvl="1" indent="0">
              <a:buNone/>
            </a:pPr>
            <a:r>
              <a:rPr lang="nl-NL" dirty="0"/>
              <a:t>	In hoofdzaak algemene en sociale vorming </a:t>
            </a:r>
            <a:r>
              <a:rPr lang="nl-NL" dirty="0" err="1"/>
              <a:t>ifv</a:t>
            </a:r>
            <a:r>
              <a:rPr lang="nl-NL" dirty="0"/>
              <a:t> 	maatschappelijk functioneren. </a:t>
            </a:r>
          </a:p>
          <a:p>
            <a:pPr marL="0" lvl="1" indent="0">
              <a:buNone/>
            </a:pPr>
            <a:endParaRPr lang="nl-NL" dirty="0"/>
          </a:p>
          <a:p>
            <a:pPr marL="342900" indent="-342900">
              <a:buFont typeface="Courier New" panose="02070309020205020404" pitchFamily="49" charset="0"/>
              <a:buChar char="o"/>
            </a:pPr>
            <a:r>
              <a:rPr lang="nl-NL" dirty="0"/>
              <a:t>Fase 2: trainingsfase</a:t>
            </a:r>
          </a:p>
          <a:p>
            <a:pPr marL="0" lvl="1" indent="0">
              <a:buNone/>
            </a:pPr>
            <a:r>
              <a:rPr lang="nl-NL" dirty="0"/>
              <a:t>	In mindere mate algemene en sociale vorming, maar 	meer oefenen in praktijk </a:t>
            </a:r>
            <a:r>
              <a:rPr lang="nl-NL" dirty="0" err="1"/>
              <a:t>ifv</a:t>
            </a:r>
            <a:r>
              <a:rPr lang="nl-NL" dirty="0"/>
              <a:t> tewerkstelling + stage</a:t>
            </a:r>
          </a:p>
        </p:txBody>
      </p:sp>
      <p:pic>
        <p:nvPicPr>
          <p:cNvPr id="7" name="Audio 6">
            <a:hlinkClick r:id="" action="ppaction://media"/>
            <a:extLst>
              <a:ext uri="{FF2B5EF4-FFF2-40B4-BE49-F238E27FC236}">
                <a16:creationId xmlns:a16="http://schemas.microsoft.com/office/drawing/2014/main" id="{A7BF4105-2F4C-4CD3-B707-4FC0F1C7D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17170965"/>
      </p:ext>
    </p:extLst>
  </p:cSld>
  <p:clrMapOvr>
    <a:masterClrMapping/>
  </p:clrMapOvr>
  <p:transition advTm="727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13397-84A2-4AC7-AFEA-5889DB360E88}"/>
              </a:ext>
            </a:extLst>
          </p:cNvPr>
          <p:cNvSpPr>
            <a:spLocks noGrp="1"/>
          </p:cNvSpPr>
          <p:nvPr>
            <p:ph type="title"/>
          </p:nvPr>
        </p:nvSpPr>
        <p:spPr/>
        <p:txBody>
          <a:bodyPr>
            <a:normAutofit/>
          </a:bodyPr>
          <a:lstStyle/>
          <a:p>
            <a:r>
              <a:rPr lang="nl-NL" dirty="0"/>
              <a:t>Wat heb je nodig om goed te kunnen werken in deze richting? </a:t>
            </a:r>
            <a:endParaRPr lang="nl-BE" dirty="0"/>
          </a:p>
        </p:txBody>
      </p:sp>
      <p:sp>
        <p:nvSpPr>
          <p:cNvPr id="4" name="Tijdelijke aanduiding voor inhoud 2">
            <a:extLst>
              <a:ext uri="{FF2B5EF4-FFF2-40B4-BE49-F238E27FC236}">
                <a16:creationId xmlns:a16="http://schemas.microsoft.com/office/drawing/2014/main" id="{AF629006-8577-4742-A36C-D67D9F0DAAC9}"/>
              </a:ext>
            </a:extLst>
          </p:cNvPr>
          <p:cNvSpPr>
            <a:spLocks noGrp="1"/>
          </p:cNvSpPr>
          <p:nvPr>
            <p:ph idx="1"/>
          </p:nvPr>
        </p:nvSpPr>
        <p:spPr>
          <a:xfrm>
            <a:off x="431470" y="1628800"/>
            <a:ext cx="8083880" cy="3861173"/>
          </a:xfrm>
        </p:spPr>
        <p:txBody>
          <a:bodyPr>
            <a:normAutofit/>
          </a:bodyPr>
          <a:lstStyle/>
          <a:p>
            <a:pPr lvl="1">
              <a:buClr>
                <a:schemeClr val="accent6"/>
              </a:buClr>
              <a:buFont typeface="Courier New" panose="02070309020205020404" pitchFamily="49" charset="0"/>
              <a:buChar char="o"/>
            </a:pPr>
            <a:r>
              <a:rPr lang="nl-BE" dirty="0"/>
              <a:t>Handvaardig zijn (motorisch voldoende sterk).</a:t>
            </a:r>
          </a:p>
          <a:p>
            <a:pPr lvl="1">
              <a:buClr>
                <a:schemeClr val="accent6"/>
              </a:buClr>
              <a:buFont typeface="Courier New" panose="02070309020205020404" pitchFamily="49" charset="0"/>
              <a:buChar char="o"/>
            </a:pPr>
            <a:r>
              <a:rPr lang="nl-BE" dirty="0"/>
              <a:t>Werktempo kunnen behalen =&gt; eenvoudige motorische handeling kunnen automatiseren. </a:t>
            </a:r>
          </a:p>
          <a:p>
            <a:pPr lvl="1">
              <a:buClr>
                <a:schemeClr val="accent6"/>
              </a:buClr>
              <a:buFont typeface="Courier New" panose="02070309020205020404" pitchFamily="49" charset="0"/>
              <a:buChar char="o"/>
            </a:pPr>
            <a:r>
              <a:rPr lang="nl-BE" dirty="0"/>
              <a:t>Nauwkeurig kunnen werken. </a:t>
            </a:r>
          </a:p>
          <a:p>
            <a:pPr lvl="1">
              <a:buClr>
                <a:schemeClr val="accent6"/>
              </a:buClr>
              <a:buFont typeface="Courier New" panose="02070309020205020404" pitchFamily="49" charset="0"/>
              <a:buChar char="o"/>
            </a:pPr>
            <a:r>
              <a:rPr lang="nl-BE" dirty="0"/>
              <a:t>Voldoende assertief en sociaal zijn om hulp te vragen, samen te werken, om te gaan met kritiek. </a:t>
            </a:r>
          </a:p>
          <a:p>
            <a:pPr lvl="1">
              <a:buClr>
                <a:schemeClr val="accent6"/>
              </a:buClr>
              <a:buFont typeface="Courier New" panose="02070309020205020404" pitchFamily="49" charset="0"/>
              <a:buChar char="o"/>
            </a:pPr>
            <a:r>
              <a:rPr lang="nl-BE" dirty="0"/>
              <a:t>Zichzelf zelfstandig kunnen verplaatsen</a:t>
            </a:r>
          </a:p>
          <a:p>
            <a:pPr marL="257175" indent="-257175">
              <a:buFont typeface="Arial" panose="020B0604020202020204" pitchFamily="34" charset="0"/>
              <a:buChar char="•"/>
            </a:pPr>
            <a:endParaRPr lang="nl-NL" dirty="0">
              <a:solidFill>
                <a:schemeClr val="tx1"/>
              </a:solidFill>
            </a:endParaRPr>
          </a:p>
        </p:txBody>
      </p:sp>
      <p:pic>
        <p:nvPicPr>
          <p:cNvPr id="3" name="Audio 2">
            <a:hlinkClick r:id="" action="ppaction://media"/>
            <a:extLst>
              <a:ext uri="{FF2B5EF4-FFF2-40B4-BE49-F238E27FC236}">
                <a16:creationId xmlns:a16="http://schemas.microsoft.com/office/drawing/2014/main" id="{01433475-6221-448A-9C7D-5A2EA9A846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94102658"/>
      </p:ext>
    </p:extLst>
  </p:cSld>
  <p:clrMapOvr>
    <a:masterClrMapping/>
  </p:clrMapOvr>
  <p:transition advTm="527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097AA-3CF8-41C2-9C86-0D9DA9AF39E2}"/>
              </a:ext>
            </a:extLst>
          </p:cNvPr>
          <p:cNvSpPr>
            <a:spLocks noGrp="1"/>
          </p:cNvSpPr>
          <p:nvPr>
            <p:ph type="title"/>
          </p:nvPr>
        </p:nvSpPr>
        <p:spPr/>
        <p:txBody>
          <a:bodyPr/>
          <a:lstStyle/>
          <a:p>
            <a:r>
              <a:rPr lang="nl-BE" dirty="0"/>
              <a:t>OV2 </a:t>
            </a:r>
            <a:r>
              <a:rPr lang="nl-BE" dirty="0" err="1"/>
              <a:t>vs</a:t>
            </a:r>
            <a:r>
              <a:rPr lang="nl-BE" dirty="0"/>
              <a:t> OV3</a:t>
            </a:r>
          </a:p>
        </p:txBody>
      </p:sp>
      <p:sp>
        <p:nvSpPr>
          <p:cNvPr id="3" name="Tijdelijke aanduiding voor inhoud 2">
            <a:extLst>
              <a:ext uri="{FF2B5EF4-FFF2-40B4-BE49-F238E27FC236}">
                <a16:creationId xmlns:a16="http://schemas.microsoft.com/office/drawing/2014/main" id="{002E5C68-9BA5-4520-9EB5-831EA1FB0883}"/>
              </a:ext>
            </a:extLst>
          </p:cNvPr>
          <p:cNvSpPr>
            <a:spLocks noGrp="1"/>
          </p:cNvSpPr>
          <p:nvPr>
            <p:ph idx="1"/>
          </p:nvPr>
        </p:nvSpPr>
        <p:spPr/>
        <p:txBody>
          <a:bodyPr/>
          <a:lstStyle/>
          <a:p>
            <a:pPr algn="ctr"/>
            <a:r>
              <a:rPr lang="nl-NL" sz="2800" b="1" dirty="0">
                <a:solidFill>
                  <a:srgbClr val="0086CB"/>
                </a:solidFill>
              </a:rPr>
              <a:t>OV2 – OV3</a:t>
            </a:r>
          </a:p>
          <a:p>
            <a:endParaRPr lang="nl-NL" dirty="0"/>
          </a:p>
          <a:p>
            <a:pPr marL="342900" indent="-342900">
              <a:buFont typeface="Courier New" panose="02070309020205020404" pitchFamily="49" charset="0"/>
              <a:buChar char="o"/>
            </a:pPr>
            <a:r>
              <a:rPr lang="nl-NL" dirty="0"/>
              <a:t>Enkelvoudige taken </a:t>
            </a:r>
            <a:r>
              <a:rPr lang="nl-NL" dirty="0" err="1"/>
              <a:t>ipv</a:t>
            </a:r>
            <a:r>
              <a:rPr lang="nl-NL" dirty="0"/>
              <a:t> meervoudige taken </a:t>
            </a:r>
          </a:p>
          <a:p>
            <a:pPr marL="342900" indent="-342900">
              <a:buFont typeface="Courier New" panose="02070309020205020404" pitchFamily="49" charset="0"/>
              <a:buChar char="o"/>
            </a:pPr>
            <a:r>
              <a:rPr lang="nl-NL" dirty="0"/>
              <a:t>Minder zelfstandigheid</a:t>
            </a:r>
          </a:p>
          <a:p>
            <a:pPr marL="342900" indent="-342900">
              <a:buFont typeface="Courier New" panose="02070309020205020404" pitchFamily="49" charset="0"/>
              <a:buChar char="o"/>
            </a:pPr>
            <a:r>
              <a:rPr lang="nl-NL" dirty="0"/>
              <a:t>Hulp op de werkvloer aanwezig</a:t>
            </a:r>
          </a:p>
          <a:p>
            <a:pPr marL="342900" indent="-342900">
              <a:buFont typeface="Courier New" panose="02070309020205020404" pitchFamily="49" charset="0"/>
              <a:buChar char="o"/>
            </a:pPr>
            <a:r>
              <a:rPr lang="nl-NL" dirty="0"/>
              <a:t>Training van zelfredzaamheid </a:t>
            </a:r>
          </a:p>
          <a:p>
            <a:endParaRPr lang="nl-BE" dirty="0"/>
          </a:p>
        </p:txBody>
      </p:sp>
      <p:pic>
        <p:nvPicPr>
          <p:cNvPr id="6" name="Audio 5">
            <a:hlinkClick r:id="" action="ppaction://media"/>
            <a:extLst>
              <a:ext uri="{FF2B5EF4-FFF2-40B4-BE49-F238E27FC236}">
                <a16:creationId xmlns:a16="http://schemas.microsoft.com/office/drawing/2014/main" id="{A1A38F2D-C604-4DD2-A135-E55389EF97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9335243"/>
      </p:ext>
    </p:extLst>
  </p:cSld>
  <p:clrMapOvr>
    <a:masterClrMapping/>
  </p:clrMapOvr>
  <p:transition advTm="421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Het buitengewoon secundair onderwijs</a:t>
            </a:r>
            <a:endParaRPr lang="nl-NL" dirty="0"/>
          </a:p>
        </p:txBody>
      </p:sp>
      <p:pic>
        <p:nvPicPr>
          <p:cNvPr id="5" name="Afbeelding 4">
            <a:extLst>
              <a:ext uri="{FF2B5EF4-FFF2-40B4-BE49-F238E27FC236}">
                <a16:creationId xmlns:a16="http://schemas.microsoft.com/office/drawing/2014/main" id="{51477130-CC2E-46BD-B60C-A037F8DA5ADD}"/>
              </a:ext>
            </a:extLst>
          </p:cNvPr>
          <p:cNvPicPr/>
          <p:nvPr/>
        </p:nvPicPr>
        <p:blipFill rotWithShape="1">
          <a:blip r:embed="rId4"/>
          <a:srcRect l="69994" t="41060" r="8993" b="18541"/>
          <a:stretch/>
        </p:blipFill>
        <p:spPr bwMode="auto">
          <a:xfrm>
            <a:off x="1367643" y="1340768"/>
            <a:ext cx="6408712" cy="4639657"/>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F7CCF33B-A80E-4748-8975-1E2321FB09F8}"/>
              </a:ext>
            </a:extLst>
          </p:cNvPr>
          <p:cNvPicPr/>
          <p:nvPr/>
        </p:nvPicPr>
        <p:blipFill rotWithShape="1">
          <a:blip r:embed="rId4"/>
          <a:srcRect l="69994" t="41060" r="8993" b="18541"/>
          <a:stretch/>
        </p:blipFill>
        <p:spPr bwMode="auto">
          <a:xfrm>
            <a:off x="1379475" y="1377769"/>
            <a:ext cx="6408712" cy="4639657"/>
          </a:xfrm>
          <a:prstGeom prst="rect">
            <a:avLst/>
          </a:prstGeom>
          <a:ln>
            <a:noFill/>
          </a:ln>
          <a:extLst>
            <a:ext uri="{53640926-AAD7-44D8-BBD7-CCE9431645EC}">
              <a14:shadowObscured xmlns:a14="http://schemas.microsoft.com/office/drawing/2010/main"/>
            </a:ext>
          </a:extLst>
        </p:spPr>
      </p:pic>
      <p:sp>
        <p:nvSpPr>
          <p:cNvPr id="12" name="Ovaal 11">
            <a:extLst>
              <a:ext uri="{FF2B5EF4-FFF2-40B4-BE49-F238E27FC236}">
                <a16:creationId xmlns:a16="http://schemas.microsoft.com/office/drawing/2014/main" id="{6CBC555E-65F0-440C-8B47-6F64CD85D155}"/>
              </a:ext>
            </a:extLst>
          </p:cNvPr>
          <p:cNvSpPr/>
          <p:nvPr/>
        </p:nvSpPr>
        <p:spPr>
          <a:xfrm>
            <a:off x="1337149" y="1700808"/>
            <a:ext cx="1296144" cy="46396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3" name="Audio 2">
            <a:hlinkClick r:id="" action="ppaction://media"/>
            <a:extLst>
              <a:ext uri="{FF2B5EF4-FFF2-40B4-BE49-F238E27FC236}">
                <a16:creationId xmlns:a16="http://schemas.microsoft.com/office/drawing/2014/main" id="{685F3BC9-C24A-4270-91F0-2F5FB8F4B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62715263"/>
      </p:ext>
    </p:extLst>
  </p:cSld>
  <p:clrMapOvr>
    <a:masterClrMapping/>
  </p:clrMapOvr>
  <p:transition advTm="48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Buitengewoon secundair onderwijs OV1</a:t>
            </a:r>
          </a:p>
        </p:txBody>
      </p:sp>
      <p:sp>
        <p:nvSpPr>
          <p:cNvPr id="3" name="Tijdelijke aanduiding voor inhoud 2"/>
          <p:cNvSpPr>
            <a:spLocks noGrp="1"/>
          </p:cNvSpPr>
          <p:nvPr>
            <p:ph idx="1"/>
          </p:nvPr>
        </p:nvSpPr>
        <p:spPr>
          <a:xfrm>
            <a:off x="431471" y="1437474"/>
            <a:ext cx="8281058" cy="4680598"/>
          </a:xfrm>
        </p:spPr>
        <p:txBody>
          <a:bodyPr>
            <a:normAutofit fontScale="62500" lnSpcReduction="20000"/>
          </a:bodyPr>
          <a:lstStyle/>
          <a:p>
            <a:pPr marL="457200" lvl="0" indent="-457200" fontAlgn="base">
              <a:buFont typeface="Courier New" panose="02070309020205020404" pitchFamily="49" charset="0"/>
              <a:buChar char="o"/>
            </a:pPr>
            <a:r>
              <a:rPr lang="nl-BE" sz="3400" dirty="0">
                <a:latin typeface="+mj-lt"/>
              </a:rPr>
              <a:t>Gewone arbeidsmarkt en/ of beschermde werkomgeving behoort vaak niet tot de mogelijkheden. </a:t>
            </a:r>
          </a:p>
          <a:p>
            <a:pPr marL="457200" lvl="0" indent="-457200">
              <a:buFont typeface="Courier New" panose="02070309020205020404" pitchFamily="49" charset="0"/>
              <a:buChar char="o"/>
            </a:pPr>
            <a:r>
              <a:rPr lang="nl-BE" sz="3400" dirty="0">
                <a:latin typeface="+mj-lt"/>
              </a:rPr>
              <a:t>Communicatie en begeleidingsstijl aangepast aan ontwikkelingsniveau van elke leerling</a:t>
            </a:r>
          </a:p>
          <a:p>
            <a:pPr marL="457200" lvl="0" indent="-457200">
              <a:buFont typeface="Courier New" panose="02070309020205020404" pitchFamily="49" charset="0"/>
              <a:buChar char="o"/>
            </a:pPr>
            <a:r>
              <a:rPr lang="nl-BE" sz="3400" dirty="0">
                <a:latin typeface="+mj-lt"/>
              </a:rPr>
              <a:t>Veilig en voorspelbaar klimaat, wat betreft tijd, ruimte, organisatie, verwachtingen, …</a:t>
            </a:r>
          </a:p>
          <a:p>
            <a:pPr marL="457200" lvl="0" indent="-457200" fontAlgn="base">
              <a:buFont typeface="Courier New" panose="02070309020205020404" pitchFamily="49" charset="0"/>
              <a:buChar char="o"/>
            </a:pPr>
            <a:r>
              <a:rPr lang="nl-BE" sz="3400" dirty="0">
                <a:latin typeface="+mj-lt"/>
              </a:rPr>
              <a:t>Individueel traject voor de leerling</a:t>
            </a:r>
            <a:br>
              <a:rPr lang="nl-BE" sz="3400" dirty="0">
                <a:latin typeface="+mj-lt"/>
              </a:rPr>
            </a:br>
            <a:endParaRPr lang="nl-NL" sz="3400" dirty="0">
              <a:latin typeface="+mj-lt"/>
            </a:endParaRPr>
          </a:p>
          <a:p>
            <a:pPr marL="457200" indent="-457200">
              <a:buFont typeface="Courier New" panose="02070309020205020404" pitchFamily="49" charset="0"/>
              <a:buChar char="o"/>
            </a:pPr>
            <a:r>
              <a:rPr lang="nl-NL" sz="3400" dirty="0">
                <a:latin typeface="+mj-lt"/>
              </a:rPr>
              <a:t>Kan georganiseerd worden voor: </a:t>
            </a:r>
            <a:br>
              <a:rPr lang="nl-NL" sz="3400" dirty="0">
                <a:latin typeface="+mj-lt"/>
              </a:rPr>
            </a:br>
            <a:r>
              <a:rPr lang="nl-NL" sz="3400" dirty="0">
                <a:latin typeface="+mj-lt"/>
              </a:rPr>
              <a:t>- type 2</a:t>
            </a:r>
            <a:br>
              <a:rPr lang="nl-NL" sz="3400" dirty="0">
                <a:latin typeface="+mj-lt"/>
              </a:rPr>
            </a:br>
            <a:r>
              <a:rPr lang="nl-NL" sz="3400" dirty="0">
                <a:latin typeface="+mj-lt"/>
              </a:rPr>
              <a:t>- type 3</a:t>
            </a:r>
            <a:br>
              <a:rPr lang="nl-NL" sz="3400" dirty="0">
                <a:latin typeface="+mj-lt"/>
              </a:rPr>
            </a:br>
            <a:r>
              <a:rPr lang="nl-NL" sz="3400" dirty="0">
                <a:latin typeface="+mj-lt"/>
              </a:rPr>
              <a:t>- type 4</a:t>
            </a:r>
            <a:br>
              <a:rPr lang="nl-NL" sz="3400" dirty="0">
                <a:latin typeface="+mj-lt"/>
              </a:rPr>
            </a:br>
            <a:r>
              <a:rPr lang="nl-NL" sz="3400" dirty="0">
                <a:latin typeface="+mj-lt"/>
              </a:rPr>
              <a:t>- type 6</a:t>
            </a:r>
            <a:br>
              <a:rPr lang="nl-NL" sz="3400" dirty="0">
                <a:latin typeface="+mj-lt"/>
              </a:rPr>
            </a:br>
            <a:r>
              <a:rPr lang="nl-NL" sz="3400" dirty="0">
                <a:latin typeface="+mj-lt"/>
              </a:rPr>
              <a:t>- type 7</a:t>
            </a:r>
            <a:br>
              <a:rPr lang="nl-NL" sz="3400" dirty="0">
                <a:latin typeface="+mj-lt"/>
              </a:rPr>
            </a:br>
            <a:r>
              <a:rPr lang="nl-NL" sz="3400" dirty="0">
                <a:latin typeface="+mj-lt"/>
              </a:rPr>
              <a:t>- type 9</a:t>
            </a:r>
          </a:p>
          <a:p>
            <a:pPr marL="342900" indent="-342900">
              <a:buFont typeface="Arial" panose="020B0604020202020204" pitchFamily="34" charset="0"/>
              <a:buChar char="•"/>
            </a:pPr>
            <a:endParaRPr lang="nl-NL" dirty="0">
              <a:solidFill>
                <a:schemeClr val="tx1"/>
              </a:solidFill>
            </a:endParaRPr>
          </a:p>
          <a:p>
            <a:pPr marL="342900" indent="-342900" algn="ctr">
              <a:buFont typeface="Arial" panose="020B0604020202020204" pitchFamily="34" charset="0"/>
              <a:buChar char="•"/>
            </a:pP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13" name="Audio 12">
            <a:hlinkClick r:id="" action="ppaction://media"/>
            <a:extLst>
              <a:ext uri="{FF2B5EF4-FFF2-40B4-BE49-F238E27FC236}">
                <a16:creationId xmlns:a16="http://schemas.microsoft.com/office/drawing/2014/main" id="{C3A9F45C-1588-4FF9-A35A-FF092E13F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23015862"/>
      </p:ext>
    </p:extLst>
  </p:cSld>
  <p:clrMapOvr>
    <a:masterClrMapping/>
  </p:clrMapOvr>
  <p:transition advTm="485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Buitengewoon secundair onderwijs OV1</a:t>
            </a:r>
          </a:p>
        </p:txBody>
      </p:sp>
      <p:sp>
        <p:nvSpPr>
          <p:cNvPr id="3" name="Tijdelijke aanduiding voor inhoud 2"/>
          <p:cNvSpPr>
            <a:spLocks noGrp="1"/>
          </p:cNvSpPr>
          <p:nvPr>
            <p:ph idx="1"/>
          </p:nvPr>
        </p:nvSpPr>
        <p:spPr>
          <a:xfrm>
            <a:off x="431470" y="1437474"/>
            <a:ext cx="8281058" cy="4680598"/>
          </a:xfrm>
        </p:spPr>
        <p:txBody>
          <a:bodyPr>
            <a:normAutofit lnSpcReduction="10000"/>
          </a:bodyPr>
          <a:lstStyle/>
          <a:p>
            <a:r>
              <a:rPr lang="nl-NL" dirty="0"/>
              <a:t>Wordt gewerkt aan </a:t>
            </a:r>
          </a:p>
          <a:p>
            <a:pPr marL="342900" indent="-342900">
              <a:buFont typeface="Courier New" panose="02070309020205020404" pitchFamily="49" charset="0"/>
              <a:buChar char="o"/>
            </a:pPr>
            <a:r>
              <a:rPr lang="nl-NL" dirty="0"/>
              <a:t>Zelfredzaamheid</a:t>
            </a:r>
          </a:p>
          <a:p>
            <a:pPr marL="342900" indent="-342900">
              <a:buFont typeface="Courier New" panose="02070309020205020404" pitchFamily="49" charset="0"/>
              <a:buChar char="o"/>
            </a:pPr>
            <a:r>
              <a:rPr lang="nl-NL" dirty="0"/>
              <a:t>Huishoudelijke zelfredzaamheid </a:t>
            </a:r>
          </a:p>
          <a:p>
            <a:pPr marL="342900" indent="-342900">
              <a:buFont typeface="Courier New" panose="02070309020205020404" pitchFamily="49" charset="0"/>
              <a:buChar char="o"/>
            </a:pPr>
            <a:r>
              <a:rPr lang="nl-NL" dirty="0"/>
              <a:t>Maatschappelijke zelfredzaamheid </a:t>
            </a:r>
          </a:p>
          <a:p>
            <a:pPr marL="342900" indent="-342900">
              <a:buFont typeface="Courier New" panose="02070309020205020404" pitchFamily="49" charset="0"/>
              <a:buChar char="o"/>
            </a:pPr>
            <a:r>
              <a:rPr lang="nl-NL" dirty="0"/>
              <a:t>De communicatiemogelijkheden </a:t>
            </a:r>
          </a:p>
          <a:p>
            <a:pPr marL="342900" indent="-342900">
              <a:buFont typeface="Courier New" panose="02070309020205020404" pitchFamily="49" charset="0"/>
              <a:buChar char="o"/>
            </a:pPr>
            <a:r>
              <a:rPr lang="nl-NL" dirty="0"/>
              <a:t>Sociale vorming van de leerlingen </a:t>
            </a:r>
          </a:p>
          <a:p>
            <a:pPr marL="342900" indent="-342900">
              <a:buFont typeface="Arial" panose="020B0604020202020204" pitchFamily="34" charset="0"/>
              <a:buChar char="•"/>
            </a:pPr>
            <a:endParaRPr lang="nl-NL" dirty="0"/>
          </a:p>
          <a:p>
            <a:r>
              <a:rPr lang="nl-NL" dirty="0"/>
              <a:t>Niet gebonden aan leerplan. </a:t>
            </a:r>
            <a:r>
              <a:rPr lang="nl-BE" dirty="0"/>
              <a:t>Wat maakt dat er meer vrije werkvorm is en er op maat van de leerling kan gewerkt worden.</a:t>
            </a:r>
          </a:p>
          <a:p>
            <a:r>
              <a:rPr lang="nl-BE" dirty="0"/>
              <a:t>Stagevormen die afgestemd zijn op de mogelijkheden en interesses van de leerling.</a:t>
            </a:r>
          </a:p>
          <a:p>
            <a:endParaRPr lang="nl-BE" dirty="0"/>
          </a:p>
          <a:p>
            <a:endParaRPr lang="nl-BE" dirty="0"/>
          </a:p>
          <a:p>
            <a:endParaRPr lang="nl-NL" dirty="0">
              <a:solidFill>
                <a:schemeClr val="tx1"/>
              </a:solidFill>
            </a:endParaRP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6" name="Audio 5">
            <a:hlinkClick r:id="" action="ppaction://media"/>
            <a:extLst>
              <a:ext uri="{FF2B5EF4-FFF2-40B4-BE49-F238E27FC236}">
                <a16:creationId xmlns:a16="http://schemas.microsoft.com/office/drawing/2014/main" id="{2D3C9D74-FC5B-4411-B5B8-2CDB8CF1F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46836298"/>
      </p:ext>
    </p:extLst>
  </p:cSld>
  <p:clrMapOvr>
    <a:masterClrMapping/>
  </p:clrMapOvr>
  <p:transition advTm="499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Buitengewoon secundair onderwijs OV1 type 9/4</a:t>
            </a:r>
            <a:br>
              <a:rPr lang="nl-NL" dirty="0"/>
            </a:br>
            <a:r>
              <a:rPr lang="nl-NL" dirty="0" err="1"/>
              <a:t>Nautica</a:t>
            </a:r>
            <a:r>
              <a:rPr lang="nl-NL" dirty="0"/>
              <a:t> en Kasteelpark</a:t>
            </a:r>
          </a:p>
        </p:txBody>
      </p:sp>
      <p:sp>
        <p:nvSpPr>
          <p:cNvPr id="3" name="Tijdelijke aanduiding voor inhoud 2"/>
          <p:cNvSpPr>
            <a:spLocks noGrp="1"/>
          </p:cNvSpPr>
          <p:nvPr>
            <p:ph idx="1"/>
          </p:nvPr>
        </p:nvSpPr>
        <p:spPr>
          <a:xfrm>
            <a:off x="431470" y="1437474"/>
            <a:ext cx="8281058" cy="4680598"/>
          </a:xfrm>
        </p:spPr>
        <p:txBody>
          <a:bodyPr>
            <a:normAutofit/>
          </a:bodyPr>
          <a:lstStyle/>
          <a:p>
            <a:endParaRPr lang="nl-NL" dirty="0">
              <a:solidFill>
                <a:schemeClr val="tx1"/>
              </a:solidFill>
            </a:endParaRP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7" name="Tekstvak 6">
            <a:extLst>
              <a:ext uri="{FF2B5EF4-FFF2-40B4-BE49-F238E27FC236}">
                <a16:creationId xmlns:a16="http://schemas.microsoft.com/office/drawing/2014/main" id="{8EBEDA62-DFB7-4C43-87B9-39F51D47FD34}"/>
              </a:ext>
            </a:extLst>
          </p:cNvPr>
          <p:cNvSpPr txBox="1"/>
          <p:nvPr/>
        </p:nvSpPr>
        <p:spPr>
          <a:xfrm>
            <a:off x="827584" y="1797520"/>
            <a:ext cx="5734351" cy="4154984"/>
          </a:xfrm>
          <a:prstGeom prst="rect">
            <a:avLst/>
          </a:prstGeom>
          <a:noFill/>
        </p:spPr>
        <p:txBody>
          <a:bodyPr wrap="square" rtlCol="0">
            <a:spAutoFit/>
          </a:bodyPr>
          <a:lstStyle/>
          <a:p>
            <a:r>
              <a:rPr lang="nl-BE" sz="2400" dirty="0"/>
              <a:t>Voor wie : l</a:t>
            </a:r>
            <a:r>
              <a:rPr lang="nl-NL" sz="2400" dirty="0" err="1"/>
              <a:t>eerlingen</a:t>
            </a:r>
            <a:r>
              <a:rPr lang="nl-NL" sz="2400" dirty="0"/>
              <a:t> met autisme (type 9) of met een fysieke handicap (type 4). Al deze leerlingen hebben een (rand)normale begaafdheid.</a:t>
            </a:r>
          </a:p>
          <a:p>
            <a:endParaRPr lang="nl-NL" sz="2400" dirty="0"/>
          </a:p>
          <a:p>
            <a:r>
              <a:rPr lang="nl-NL" sz="2400" dirty="0"/>
              <a:t>Werking : een aanbod in functie van een realistisch toekomstperspectief op het vlak van wonen, werken (betaald of niet betaald) en het zinvol invullen van vrije tijd.</a:t>
            </a:r>
          </a:p>
          <a:p>
            <a:endParaRPr lang="nl-NL" sz="2400" dirty="0"/>
          </a:p>
          <a:p>
            <a:endParaRPr lang="nl-BE" sz="2400" dirty="0"/>
          </a:p>
        </p:txBody>
      </p:sp>
      <p:pic>
        <p:nvPicPr>
          <p:cNvPr id="15" name="Audio 14">
            <a:hlinkClick r:id="" action="ppaction://media"/>
            <a:extLst>
              <a:ext uri="{FF2B5EF4-FFF2-40B4-BE49-F238E27FC236}">
                <a16:creationId xmlns:a16="http://schemas.microsoft.com/office/drawing/2014/main" id="{34EA6614-7090-4FDE-A292-61CB99B99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45280426"/>
      </p:ext>
    </p:extLst>
  </p:cSld>
  <p:clrMapOvr>
    <a:masterClrMapping/>
  </p:clrMapOvr>
  <p:transition advTm="58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Toekomst? </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Tijdelijke aanduiding voor inhoud 2"/>
          <p:cNvSpPr>
            <a:spLocks noGrp="1" noChangeArrowheads="1"/>
          </p:cNvSpPr>
          <p:nvPr>
            <p:ph idx="1"/>
          </p:nvPr>
        </p:nvSpPr>
        <p:spPr>
          <a:xfrm>
            <a:off x="251520" y="1237615"/>
            <a:ext cx="9073146" cy="4784297"/>
          </a:xfrm>
        </p:spPr>
        <p:txBody>
          <a:bodyPr>
            <a:normAutofit fontScale="92500" lnSpcReduction="10000"/>
          </a:bodyPr>
          <a:lstStyle/>
          <a:p>
            <a:pPr algn="ctr">
              <a:buFont typeface="Wingdings" panose="05000000000000000000" pitchFamily="2" charset="2"/>
              <a:buNone/>
            </a:pPr>
            <a:endParaRPr lang="nl-BE" altLang="nl-BE" dirty="0"/>
          </a:p>
          <a:p>
            <a:pPr marL="457200" indent="-457200">
              <a:buFont typeface="Courier New" panose="02070309020205020404" pitchFamily="49" charset="0"/>
              <a:buChar char="o"/>
            </a:pPr>
            <a:r>
              <a:rPr lang="nl-BE" sz="2800" dirty="0">
                <a:latin typeface="+mj-lt"/>
              </a:rPr>
              <a:t>Integratietegemoetkoming en </a:t>
            </a:r>
            <a:r>
              <a:rPr lang="nl-BE" sz="2800" dirty="0" err="1">
                <a:latin typeface="+mj-lt"/>
              </a:rPr>
              <a:t>inkomensvervangende</a:t>
            </a:r>
            <a:r>
              <a:rPr lang="nl-BE" sz="2800" dirty="0">
                <a:latin typeface="+mj-lt"/>
              </a:rPr>
              <a:t> tegemoetkoming</a:t>
            </a:r>
          </a:p>
          <a:p>
            <a:pPr marL="457200" indent="-457200">
              <a:buFont typeface="Courier New" panose="02070309020205020404" pitchFamily="49" charset="0"/>
              <a:buChar char="o"/>
            </a:pPr>
            <a:endParaRPr lang="nl-BE" altLang="nl-BE" sz="2800" dirty="0">
              <a:latin typeface="+mj-lt"/>
            </a:endParaRPr>
          </a:p>
          <a:p>
            <a:pPr marL="457200" indent="-457200">
              <a:buFont typeface="Courier New" panose="02070309020205020404" pitchFamily="49" charset="0"/>
              <a:buChar char="o"/>
            </a:pPr>
            <a:r>
              <a:rPr lang="nl-BE" altLang="nl-BE" sz="2800" dirty="0">
                <a:latin typeface="+mj-lt"/>
              </a:rPr>
              <a:t>Dagcentrum</a:t>
            </a:r>
          </a:p>
          <a:p>
            <a:pPr marL="457200" indent="-457200">
              <a:buFont typeface="Courier New" panose="02070309020205020404" pitchFamily="49" charset="0"/>
              <a:buChar char="o"/>
            </a:pPr>
            <a:endParaRPr lang="nl-BE" altLang="nl-BE" sz="2800" dirty="0">
              <a:latin typeface="+mj-lt"/>
            </a:endParaRPr>
          </a:p>
          <a:p>
            <a:pPr marL="457200" indent="-457200">
              <a:buFont typeface="Courier New" panose="02070309020205020404" pitchFamily="49" charset="0"/>
              <a:buChar char="o"/>
            </a:pPr>
            <a:r>
              <a:rPr lang="nl-BE" altLang="nl-BE" sz="2800" dirty="0">
                <a:latin typeface="+mj-lt"/>
              </a:rPr>
              <a:t>Dagbesteding</a:t>
            </a:r>
            <a:br>
              <a:rPr lang="nl-BE" altLang="nl-BE" sz="2800" dirty="0">
                <a:latin typeface="+mj-lt"/>
              </a:rPr>
            </a:br>
            <a:endParaRPr lang="nl-BE" altLang="nl-BE" sz="2800" dirty="0">
              <a:latin typeface="+mj-lt"/>
            </a:endParaRPr>
          </a:p>
          <a:p>
            <a:pPr marL="457200" indent="-457200">
              <a:buFont typeface="Courier New" panose="02070309020205020404" pitchFamily="49" charset="0"/>
              <a:buChar char="o"/>
            </a:pPr>
            <a:r>
              <a:rPr lang="nl-BE" altLang="nl-BE" sz="2800" dirty="0">
                <a:latin typeface="+mj-lt"/>
              </a:rPr>
              <a:t>Begeleid werken</a:t>
            </a:r>
          </a:p>
          <a:p>
            <a:endParaRPr lang="nl-BE" altLang="nl-BE" sz="2800" dirty="0">
              <a:latin typeface="+mj-lt"/>
            </a:endParaRPr>
          </a:p>
          <a:p>
            <a:pPr marL="457200" indent="-457200">
              <a:buFont typeface="Courier New" panose="02070309020205020404" pitchFamily="49" charset="0"/>
              <a:buChar char="o"/>
            </a:pPr>
            <a:r>
              <a:rPr lang="nl-BE" altLang="nl-BE" sz="2800" dirty="0">
                <a:latin typeface="+mj-lt"/>
              </a:rPr>
              <a:t>… Steeds een individueel traject</a:t>
            </a:r>
          </a:p>
          <a:p>
            <a:pPr>
              <a:buFont typeface="Wingdings" panose="05000000000000000000" pitchFamily="2" charset="2"/>
              <a:buNone/>
            </a:pPr>
            <a:endParaRPr lang="nl-BE" altLang="nl-BE" sz="2000" dirty="0">
              <a:solidFill>
                <a:schemeClr val="tx1"/>
              </a:solidFill>
            </a:endParaRPr>
          </a:p>
        </p:txBody>
      </p:sp>
      <p:pic>
        <p:nvPicPr>
          <p:cNvPr id="9" name="Audio 8">
            <a:hlinkClick r:id="" action="ppaction://media"/>
            <a:extLst>
              <a:ext uri="{FF2B5EF4-FFF2-40B4-BE49-F238E27FC236}">
                <a16:creationId xmlns:a16="http://schemas.microsoft.com/office/drawing/2014/main" id="{E6D092F9-E08E-4245-A706-C62623CE1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46890834"/>
      </p:ext>
    </p:extLst>
  </p:cSld>
  <p:clrMapOvr>
    <a:masterClrMapping/>
  </p:clrMapOvr>
  <p:transition advTm="23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Het CLB </a:t>
            </a:r>
            <a:endParaRPr lang="nl-NL" dirty="0"/>
          </a:p>
        </p:txBody>
      </p:sp>
      <p:pic>
        <p:nvPicPr>
          <p:cNvPr id="9" name="Tijdelijke aanduiding voor inhoud 8"/>
          <p:cNvPicPr>
            <a:picLocks noGrp="1" noChangeAspect="1"/>
          </p:cNvPicPr>
          <p:nvPr>
            <p:ph idx="1"/>
          </p:nvPr>
        </p:nvPicPr>
        <p:blipFill>
          <a:blip r:embed="rId5"/>
          <a:stretch>
            <a:fillRect/>
          </a:stretch>
        </p:blipFill>
        <p:spPr>
          <a:xfrm>
            <a:off x="447779" y="1647699"/>
            <a:ext cx="1999985" cy="1965502"/>
          </a:xfrm>
          <a:prstGeom prst="rect">
            <a:avLst/>
          </a:prstGeom>
        </p:spPr>
      </p:pic>
      <p:pic>
        <p:nvPicPr>
          <p:cNvPr id="10" name="Afbeelding 9"/>
          <p:cNvPicPr>
            <a:picLocks noChangeAspect="1"/>
          </p:cNvPicPr>
          <p:nvPr/>
        </p:nvPicPr>
        <p:blipFill>
          <a:blip r:embed="rId6"/>
          <a:stretch>
            <a:fillRect/>
          </a:stretch>
        </p:blipFill>
        <p:spPr>
          <a:xfrm>
            <a:off x="2483768" y="1628800"/>
            <a:ext cx="1938669" cy="1965502"/>
          </a:xfrm>
          <a:prstGeom prst="rect">
            <a:avLst/>
          </a:prstGeom>
        </p:spPr>
      </p:pic>
      <p:pic>
        <p:nvPicPr>
          <p:cNvPr id="11" name="Afbeelding 10"/>
          <p:cNvPicPr>
            <a:picLocks noChangeAspect="1"/>
          </p:cNvPicPr>
          <p:nvPr/>
        </p:nvPicPr>
        <p:blipFill>
          <a:blip r:embed="rId7"/>
          <a:stretch>
            <a:fillRect/>
          </a:stretch>
        </p:blipFill>
        <p:spPr>
          <a:xfrm>
            <a:off x="4524925" y="1628801"/>
            <a:ext cx="1991291" cy="1984400"/>
          </a:xfrm>
          <a:prstGeom prst="rect">
            <a:avLst/>
          </a:prstGeom>
        </p:spPr>
      </p:pic>
      <p:pic>
        <p:nvPicPr>
          <p:cNvPr id="12" name="Afbeelding 11"/>
          <p:cNvPicPr>
            <a:picLocks noChangeAspect="1"/>
          </p:cNvPicPr>
          <p:nvPr/>
        </p:nvPicPr>
        <p:blipFill>
          <a:blip r:embed="rId8"/>
          <a:stretch>
            <a:fillRect/>
          </a:stretch>
        </p:blipFill>
        <p:spPr>
          <a:xfrm>
            <a:off x="6588224" y="1604537"/>
            <a:ext cx="2041036" cy="2041036"/>
          </a:xfrm>
          <a:prstGeom prst="rect">
            <a:avLst/>
          </a:prstGeom>
        </p:spPr>
      </p:pic>
      <p:sp>
        <p:nvSpPr>
          <p:cNvPr id="13" name="Rechthoek 12"/>
          <p:cNvSpPr/>
          <p:nvPr/>
        </p:nvSpPr>
        <p:spPr>
          <a:xfrm>
            <a:off x="251520" y="3989963"/>
            <a:ext cx="2268323" cy="1384995"/>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BE" altLang="nl-BE" sz="2400" b="0" i="0" u="none" strike="noStrike" kern="1200" cap="none" spc="0" normalizeH="0" baseline="0" noProof="0" dirty="0">
                <a:ln>
                  <a:noFill/>
                </a:ln>
                <a:solidFill>
                  <a:schemeClr val="accent6"/>
                </a:solidFill>
                <a:effectLst/>
                <a:uLnTx/>
                <a:uFillTx/>
                <a:latin typeface="Calibri Light" panose="020F0302020204030204"/>
              </a:rPr>
              <a:t>Preventieve gezondheidszorg</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nl-BE" altLang="nl-BE" sz="2400" dirty="0">
                <a:solidFill>
                  <a:schemeClr val="accent6"/>
                </a:solidFill>
                <a:latin typeface="Calibri Light" panose="020F0302020204030204"/>
              </a:rPr>
              <a:t>PGZ</a:t>
            </a:r>
            <a:endParaRPr kumimoji="0" lang="nl-BE" altLang="nl-BE" sz="2400" b="0" i="0" u="none" strike="noStrike" kern="1200" cap="none" spc="0" normalizeH="0" baseline="0" noProof="0" dirty="0">
              <a:ln>
                <a:noFill/>
              </a:ln>
              <a:solidFill>
                <a:schemeClr val="accent6"/>
              </a:solidFill>
              <a:effectLst/>
              <a:uLnTx/>
              <a:uFillTx/>
              <a:latin typeface="Calibri Light" panose="020F0302020204030204"/>
            </a:endParaRPr>
          </a:p>
        </p:txBody>
      </p:sp>
      <p:sp>
        <p:nvSpPr>
          <p:cNvPr id="14" name="Text Box 14"/>
          <p:cNvSpPr txBox="1">
            <a:spLocks noChangeArrowheads="1"/>
          </p:cNvSpPr>
          <p:nvPr/>
        </p:nvSpPr>
        <p:spPr bwMode="auto">
          <a:xfrm>
            <a:off x="2447764" y="3973435"/>
            <a:ext cx="212423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BE" altLang="nl-BE" sz="2400" b="0" i="0" u="none" strike="noStrike" kern="1200" cap="none" spc="0" normalizeH="0" baseline="0" noProof="0" dirty="0">
                <a:ln>
                  <a:noFill/>
                </a:ln>
                <a:solidFill>
                  <a:schemeClr val="accent6"/>
                </a:solidFill>
                <a:effectLst/>
                <a:uLnTx/>
                <a:uFillTx/>
                <a:latin typeface="Calibri Light" panose="020F0302020204030204"/>
              </a:rPr>
              <a:t>Leren en studeren</a:t>
            </a:r>
            <a:endParaRPr lang="nl-BE" altLang="nl-BE" sz="2400" dirty="0">
              <a:solidFill>
                <a:schemeClr val="accent6"/>
              </a:solidFill>
              <a:latin typeface="Calibri Light" panose="020F0302020204030204"/>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lang="nl-BE" altLang="nl-BE" sz="2400" dirty="0">
                <a:solidFill>
                  <a:schemeClr val="accent6"/>
                </a:solidFill>
                <a:latin typeface="Calibri Light" panose="020F0302020204030204"/>
              </a:rPr>
              <a:t>L&amp;S</a:t>
            </a:r>
            <a:endParaRPr kumimoji="0" lang="nl-BE" altLang="nl-BE" sz="2400" b="0" i="0" u="none" strike="noStrike" kern="1200" cap="none" spc="0" normalizeH="0" baseline="0" noProof="0" dirty="0">
              <a:ln>
                <a:noFill/>
              </a:ln>
              <a:solidFill>
                <a:schemeClr val="accent6"/>
              </a:solidFill>
              <a:effectLst/>
              <a:uLnTx/>
              <a:uFillTx/>
              <a:latin typeface="Calibri Light" panose="020F0302020204030204"/>
            </a:endParaRPr>
          </a:p>
        </p:txBody>
      </p:sp>
      <p:sp>
        <p:nvSpPr>
          <p:cNvPr id="15" name="Text Box 15"/>
          <p:cNvSpPr txBox="1">
            <a:spLocks noChangeArrowheads="1"/>
          </p:cNvSpPr>
          <p:nvPr/>
        </p:nvSpPr>
        <p:spPr bwMode="auto">
          <a:xfrm>
            <a:off x="4362026" y="4004122"/>
            <a:ext cx="253530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BE" altLang="nl-BE" sz="2400" b="0" i="0" u="none" strike="noStrike" kern="1200" cap="none" spc="0" normalizeH="0" baseline="0" noProof="0" dirty="0" err="1">
                <a:ln>
                  <a:noFill/>
                </a:ln>
                <a:solidFill>
                  <a:schemeClr val="accent6"/>
                </a:solidFill>
                <a:effectLst/>
                <a:uLnTx/>
                <a:uFillTx/>
                <a:latin typeface="Calibri Light" panose="020F0302020204030204"/>
              </a:rPr>
              <a:t>Psycho-sociaal</a:t>
            </a:r>
            <a:r>
              <a:rPr kumimoji="0" lang="nl-BE" altLang="nl-BE" sz="2400" b="0" i="0" u="none" strike="noStrike" kern="1200" cap="none" spc="0" normalizeH="0" baseline="0" noProof="0" dirty="0">
                <a:ln>
                  <a:noFill/>
                </a:ln>
                <a:solidFill>
                  <a:schemeClr val="accent6"/>
                </a:solidFill>
                <a:effectLst/>
                <a:uLnTx/>
                <a:uFillTx/>
                <a:latin typeface="Calibri Light" panose="020F0302020204030204"/>
              </a:rPr>
              <a:t> functioneren</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nl-BE" altLang="nl-BE" sz="2400" dirty="0">
                <a:solidFill>
                  <a:schemeClr val="accent6"/>
                </a:solidFill>
                <a:latin typeface="Calibri Light" panose="020F0302020204030204"/>
              </a:rPr>
              <a:t>PSF</a:t>
            </a:r>
            <a:endParaRPr kumimoji="0" lang="nl-BE" altLang="nl-BE" sz="2400" b="0" i="0" u="none" strike="noStrike" kern="1200" cap="none" spc="0" normalizeH="0" baseline="0" noProof="0" dirty="0">
              <a:ln>
                <a:noFill/>
              </a:ln>
              <a:solidFill>
                <a:schemeClr val="accent6"/>
              </a:solidFill>
              <a:effectLst/>
              <a:uLnTx/>
              <a:uFillTx/>
              <a:latin typeface="Calibri Light" panose="020F0302020204030204"/>
            </a:endParaRPr>
          </a:p>
        </p:txBody>
      </p:sp>
      <p:sp>
        <p:nvSpPr>
          <p:cNvPr id="16" name="Text Box 16"/>
          <p:cNvSpPr txBox="1">
            <a:spLocks noChangeArrowheads="1"/>
          </p:cNvSpPr>
          <p:nvPr/>
        </p:nvSpPr>
        <p:spPr bwMode="auto">
          <a:xfrm>
            <a:off x="6588224" y="3984327"/>
            <a:ext cx="236721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BE" altLang="nl-BE" sz="2400" b="0" i="0" u="none" strike="noStrike" kern="1200" cap="none" spc="0" normalizeH="0" baseline="0" noProof="0" dirty="0">
                <a:ln>
                  <a:noFill/>
                </a:ln>
                <a:solidFill>
                  <a:schemeClr val="accent6"/>
                </a:solidFill>
                <a:effectLst/>
                <a:uLnTx/>
                <a:uFillTx/>
                <a:latin typeface="Calibri Light" panose="020F0302020204030204"/>
              </a:rPr>
              <a:t>Onderwijsloop-baanbegeleiding</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nl-BE" altLang="nl-BE" sz="2400" dirty="0">
                <a:solidFill>
                  <a:schemeClr val="accent6"/>
                </a:solidFill>
                <a:latin typeface="Calibri Light" panose="020F0302020204030204"/>
              </a:rPr>
              <a:t>OLB</a:t>
            </a:r>
            <a:endParaRPr kumimoji="0" lang="nl-BE" altLang="nl-BE" sz="2400" b="0" i="0" u="none" strike="noStrike" kern="1200" cap="none" spc="0" normalizeH="0" baseline="0" noProof="0" dirty="0">
              <a:ln>
                <a:noFill/>
              </a:ln>
              <a:solidFill>
                <a:schemeClr val="accent6"/>
              </a:solidFill>
              <a:effectLst/>
              <a:uLnTx/>
              <a:uFillTx/>
              <a:latin typeface="Calibri Light" panose="020F0302020204030204"/>
            </a:endParaRPr>
          </a:p>
        </p:txBody>
      </p:sp>
      <p:sp>
        <p:nvSpPr>
          <p:cNvPr id="2" name="Rechthoek 1">
            <a:extLst>
              <a:ext uri="{FF2B5EF4-FFF2-40B4-BE49-F238E27FC236}">
                <a16:creationId xmlns:a16="http://schemas.microsoft.com/office/drawing/2014/main" id="{A52F948B-1C0E-47B2-8251-FD686D527D94}"/>
              </a:ext>
            </a:extLst>
          </p:cNvPr>
          <p:cNvSpPr/>
          <p:nvPr/>
        </p:nvSpPr>
        <p:spPr>
          <a:xfrm>
            <a:off x="1835696" y="5581213"/>
            <a:ext cx="5976663" cy="369332"/>
          </a:xfrm>
          <a:prstGeom prst="rect">
            <a:avLst/>
          </a:prstGeom>
        </p:spPr>
        <p:txBody>
          <a:bodyPr wrap="square">
            <a:spAutoFit/>
          </a:bodyPr>
          <a:lstStyle/>
          <a:p>
            <a:pPr algn="ctr"/>
            <a:r>
              <a:rPr lang="nl-BE" u="sng" dirty="0">
                <a:solidFill>
                  <a:srgbClr val="0563C1"/>
                </a:solidFill>
                <a:latin typeface="Calibri" panose="020F0502020204030204" pitchFamily="34" charset="0"/>
                <a:ea typeface="Calibri" panose="020F0502020204030204" pitchFamily="34" charset="0"/>
                <a:hlinkClick r:id="rId9"/>
              </a:rPr>
              <a:t>Voorstelling CLB</a:t>
            </a:r>
            <a:endParaRPr lang="nl-BE" dirty="0"/>
          </a:p>
        </p:txBody>
      </p:sp>
      <p:pic>
        <p:nvPicPr>
          <p:cNvPr id="3" name="Audio 2">
            <a:hlinkClick r:id="" action="ppaction://media"/>
            <a:extLst>
              <a:ext uri="{FF2B5EF4-FFF2-40B4-BE49-F238E27FC236}">
                <a16:creationId xmlns:a16="http://schemas.microsoft.com/office/drawing/2014/main" id="{607BDCE5-7AE5-4CB8-BB63-C840837119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066400"/>
      </p:ext>
    </p:extLst>
  </p:cSld>
  <p:clrMapOvr>
    <a:masterClrMapping/>
  </p:clrMapOvr>
  <p:transition advTm="1691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solidFill>
                  <a:schemeClr val="accent1"/>
                </a:solidFill>
                <a:latin typeface="+mn-lt"/>
                <a:ea typeface="PMingLiU" pitchFamily="18" charset="-120"/>
                <a:cs typeface="Arial" charset="0"/>
              </a:rPr>
              <a:t>Waar vind je informatie?</a:t>
            </a:r>
          </a:p>
        </p:txBody>
      </p:sp>
      <p:sp>
        <p:nvSpPr>
          <p:cNvPr id="3" name="Tijdelijke aanduiding voor inhoud 2"/>
          <p:cNvSpPr>
            <a:spLocks noGrp="1"/>
          </p:cNvSpPr>
          <p:nvPr>
            <p:ph idx="1"/>
          </p:nvPr>
        </p:nvSpPr>
        <p:spPr>
          <a:xfrm>
            <a:off x="-108520" y="1484784"/>
            <a:ext cx="8821049" cy="5013170"/>
          </a:xfrm>
        </p:spPr>
        <p:txBody>
          <a:bodyPr>
            <a:normAutofit/>
          </a:bodyPr>
          <a:lstStyle/>
          <a:p>
            <a:r>
              <a:rPr lang="nl-NL" sz="3600" b="1" dirty="0">
                <a:solidFill>
                  <a:schemeClr val="accent1"/>
                </a:solidFill>
                <a:cs typeface="Arial" pitchFamily="34" charset="0"/>
              </a:rPr>
              <a:t>	</a:t>
            </a:r>
            <a:endParaRPr lang="nl-NL" dirty="0"/>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Rechthoek 5">
            <a:extLst>
              <a:ext uri="{FF2B5EF4-FFF2-40B4-BE49-F238E27FC236}">
                <a16:creationId xmlns:a16="http://schemas.microsoft.com/office/drawing/2014/main" id="{18C9BC50-528B-44CF-AD8F-00210CEFF7C3}"/>
              </a:ext>
            </a:extLst>
          </p:cNvPr>
          <p:cNvSpPr/>
          <p:nvPr/>
        </p:nvSpPr>
        <p:spPr>
          <a:xfrm>
            <a:off x="431469" y="1484784"/>
            <a:ext cx="7020897" cy="2462213"/>
          </a:xfrm>
          <a:prstGeom prst="rect">
            <a:avLst/>
          </a:prstGeom>
        </p:spPr>
        <p:txBody>
          <a:bodyPr wrap="square">
            <a:spAutoFit/>
          </a:bodyPr>
          <a:lstStyle/>
          <a:p>
            <a:pPr>
              <a:defRPr/>
            </a:pPr>
            <a:r>
              <a:rPr lang="nl-BE" sz="2200" dirty="0">
                <a:latin typeface="Arial" panose="020B0604020202020204" pitchFamily="34" charset="0"/>
                <a:cs typeface="Arial" panose="020B0604020202020204" pitchFamily="34" charset="0"/>
              </a:rPr>
              <a:t>Dichtstbijzijnde scholenzoeker voor buitengewoon onderwijs:</a:t>
            </a:r>
          </a:p>
          <a:p>
            <a:pPr>
              <a:defRPr/>
            </a:pPr>
            <a:endParaRPr lang="nl-BE" sz="2200" dirty="0">
              <a:latin typeface="Arial" panose="020B0604020202020204" pitchFamily="34" charset="0"/>
              <a:cs typeface="Arial" panose="020B0604020202020204" pitchFamily="34" charset="0"/>
            </a:endParaRPr>
          </a:p>
          <a:p>
            <a:pPr>
              <a:defRPr/>
            </a:pPr>
            <a:r>
              <a:rPr lang="nl-BE" sz="2200" dirty="0">
                <a:latin typeface="Arial" panose="020B0604020202020204" pitchFamily="34" charset="0"/>
                <a:cs typeface="Arial" panose="020B0604020202020204" pitchFamily="34" charset="0"/>
                <a:hlinkClick r:id="rId9"/>
              </a:rPr>
              <a:t>https://onderwijs.vlaanderen.be/nl/vind-de-meest-nabije-school-voor-buitengewoon-onderwijs</a:t>
            </a:r>
            <a:endParaRPr lang="nl-BE" sz="2200" dirty="0">
              <a:latin typeface="Arial" panose="020B0604020202020204" pitchFamily="34" charset="0"/>
              <a:cs typeface="Arial" panose="020B0604020202020204" pitchFamily="34" charset="0"/>
            </a:endParaRPr>
          </a:p>
          <a:p>
            <a:pPr>
              <a:defRPr/>
            </a:pPr>
            <a:endParaRPr lang="nl-BE" sz="2200" dirty="0">
              <a:latin typeface="Arial" panose="020B0604020202020204" pitchFamily="34" charset="0"/>
              <a:cs typeface="Arial" panose="020B0604020202020204" pitchFamily="34" charset="0"/>
            </a:endParaRPr>
          </a:p>
          <a:p>
            <a:pPr>
              <a:defRPr/>
            </a:pPr>
            <a:endParaRPr lang="nl-BE" sz="2200" dirty="0">
              <a:latin typeface="Arial" panose="020B0604020202020204" pitchFamily="34" charset="0"/>
              <a:cs typeface="Arial" panose="020B0604020202020204" pitchFamily="34" charset="0"/>
            </a:endParaRPr>
          </a:p>
        </p:txBody>
      </p:sp>
      <p:graphicFrame>
        <p:nvGraphicFramePr>
          <p:cNvPr id="11" name="Tabel 10">
            <a:extLst>
              <a:ext uri="{FF2B5EF4-FFF2-40B4-BE49-F238E27FC236}">
                <a16:creationId xmlns:a16="http://schemas.microsoft.com/office/drawing/2014/main" id="{8B0F5F34-3CF7-4C56-9BE7-2315E1E2D888}"/>
              </a:ext>
            </a:extLst>
          </p:cNvPr>
          <p:cNvGraphicFramePr>
            <a:graphicFrameLocks noGrp="1"/>
          </p:cNvGraphicFramePr>
          <p:nvPr/>
        </p:nvGraphicFramePr>
        <p:xfrm>
          <a:off x="853155" y="3653872"/>
          <a:ext cx="8280400" cy="1097280"/>
        </p:xfrm>
        <a:graphic>
          <a:graphicData uri="http://schemas.openxmlformats.org/drawingml/2006/table">
            <a:tbl>
              <a:tblPr/>
              <a:tblGrid>
                <a:gridCol w="4140200">
                  <a:extLst>
                    <a:ext uri="{9D8B030D-6E8A-4147-A177-3AD203B41FA5}">
                      <a16:colId xmlns:a16="http://schemas.microsoft.com/office/drawing/2014/main" val="4084784700"/>
                    </a:ext>
                  </a:extLst>
                </a:gridCol>
                <a:gridCol w="4140200">
                  <a:extLst>
                    <a:ext uri="{9D8B030D-6E8A-4147-A177-3AD203B41FA5}">
                      <a16:colId xmlns:a16="http://schemas.microsoft.com/office/drawing/2014/main" val="4022390804"/>
                    </a:ext>
                  </a:extLst>
                </a:gridCol>
              </a:tblGrid>
              <a:tr h="0">
                <a:tc>
                  <a:txBody>
                    <a:bodyPr/>
                    <a:lstStyle/>
                    <a:p>
                      <a:r>
                        <a:rPr lang="nl-BE" b="0" dirty="0">
                          <a:effectLst/>
                          <a:latin typeface="Arial Unicode MS"/>
                        </a:rPr>
                        <a:t>Gemeente</a:t>
                      </a:r>
                    </a:p>
                  </a:txBody>
                  <a:tcPr anchor="ctr">
                    <a:lnL>
                      <a:noFill/>
                    </a:lnL>
                    <a:lnR>
                      <a:noFill/>
                    </a:lnR>
                    <a:lnT>
                      <a:noFill/>
                    </a:lnT>
                    <a:lnB>
                      <a:noFill/>
                    </a:lnB>
                  </a:tcPr>
                </a:tc>
                <a:tc>
                  <a:txBody>
                    <a:bodyPr/>
                    <a:lstStyle/>
                    <a:p>
                      <a:endParaRPr lang="nl-BE" b="0">
                        <a:effectLst/>
                        <a:latin typeface="Arial Unicode MS"/>
                      </a:endParaRPr>
                    </a:p>
                  </a:txBody>
                  <a:tcPr anchor="ctr">
                    <a:lnL>
                      <a:noFill/>
                    </a:lnL>
                    <a:lnR>
                      <a:noFill/>
                    </a:lnR>
                    <a:lnT>
                      <a:noFill/>
                    </a:lnT>
                    <a:lnB>
                      <a:noFill/>
                    </a:lnB>
                  </a:tcPr>
                </a:tc>
                <a:extLst>
                  <a:ext uri="{0D108BD9-81ED-4DB2-BD59-A6C34878D82A}">
                    <a16:rowId xmlns:a16="http://schemas.microsoft.com/office/drawing/2014/main" val="4189470799"/>
                  </a:ext>
                </a:extLst>
              </a:tr>
              <a:tr h="0">
                <a:tc>
                  <a:txBody>
                    <a:bodyPr/>
                    <a:lstStyle/>
                    <a:p>
                      <a:r>
                        <a:rPr lang="nl-BE" b="0">
                          <a:effectLst/>
                          <a:latin typeface="Arial Unicode MS"/>
                        </a:rPr>
                        <a:t>Straat</a:t>
                      </a:r>
                    </a:p>
                  </a:txBody>
                  <a:tcPr anchor="ctr">
                    <a:lnL>
                      <a:noFill/>
                    </a:lnL>
                    <a:lnR>
                      <a:noFill/>
                    </a:lnR>
                    <a:lnT>
                      <a:noFill/>
                    </a:lnT>
                    <a:lnB>
                      <a:noFill/>
                    </a:lnB>
                  </a:tcPr>
                </a:tc>
                <a:tc>
                  <a:txBody>
                    <a:bodyPr/>
                    <a:lstStyle/>
                    <a:p>
                      <a:endParaRPr lang="nl-BE" b="0">
                        <a:effectLst/>
                        <a:latin typeface="Arial Unicode MS"/>
                      </a:endParaRPr>
                    </a:p>
                  </a:txBody>
                  <a:tcPr anchor="ctr">
                    <a:lnL>
                      <a:noFill/>
                    </a:lnL>
                    <a:lnR>
                      <a:noFill/>
                    </a:lnR>
                    <a:lnT>
                      <a:noFill/>
                    </a:lnT>
                    <a:lnB>
                      <a:noFill/>
                    </a:lnB>
                  </a:tcPr>
                </a:tc>
                <a:extLst>
                  <a:ext uri="{0D108BD9-81ED-4DB2-BD59-A6C34878D82A}">
                    <a16:rowId xmlns:a16="http://schemas.microsoft.com/office/drawing/2014/main" val="1219356521"/>
                  </a:ext>
                </a:extLst>
              </a:tr>
              <a:tr h="0">
                <a:tc>
                  <a:txBody>
                    <a:bodyPr/>
                    <a:lstStyle/>
                    <a:p>
                      <a:r>
                        <a:rPr lang="nl-BE" b="0">
                          <a:effectLst/>
                          <a:latin typeface="Arial Unicode MS"/>
                        </a:rPr>
                        <a:t>Huisnummer</a:t>
                      </a:r>
                    </a:p>
                  </a:txBody>
                  <a:tcPr anchor="ctr">
                    <a:lnL>
                      <a:noFill/>
                    </a:lnL>
                    <a:lnR>
                      <a:noFill/>
                    </a:lnR>
                    <a:lnT>
                      <a:noFill/>
                    </a:lnT>
                    <a:lnB>
                      <a:noFill/>
                    </a:lnB>
                  </a:tcPr>
                </a:tc>
                <a:tc>
                  <a:txBody>
                    <a:bodyPr/>
                    <a:lstStyle/>
                    <a:p>
                      <a:endParaRPr lang="nl-BE" b="0" dirty="0">
                        <a:effectLst/>
                        <a:latin typeface="Arial Unicode MS"/>
                      </a:endParaRPr>
                    </a:p>
                  </a:txBody>
                  <a:tcPr anchor="ctr">
                    <a:lnL>
                      <a:noFill/>
                    </a:lnL>
                    <a:lnR>
                      <a:noFill/>
                    </a:lnR>
                    <a:lnT>
                      <a:noFill/>
                    </a:lnT>
                    <a:lnB>
                      <a:noFill/>
                    </a:lnB>
                  </a:tcPr>
                </a:tc>
                <a:extLst>
                  <a:ext uri="{0D108BD9-81ED-4DB2-BD59-A6C34878D82A}">
                    <a16:rowId xmlns:a16="http://schemas.microsoft.com/office/drawing/2014/main" val="4141840344"/>
                  </a:ext>
                </a:extLst>
              </a:tr>
            </a:tbl>
          </a:graphicData>
        </a:graphic>
      </p:graphicFrame>
      <p:pic>
        <p:nvPicPr>
          <p:cNvPr id="9" name="Audio 8">
            <a:hlinkClick r:id="" action="ppaction://media"/>
            <a:extLst>
              <a:ext uri="{FF2B5EF4-FFF2-40B4-BE49-F238E27FC236}">
                <a16:creationId xmlns:a16="http://schemas.microsoft.com/office/drawing/2014/main" id="{D36EA6A9-2C4C-4F9E-A651-D2CCA9B01D7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ontrols>
      <mc:AlternateContent xmlns:mc="http://schemas.openxmlformats.org/markup-compatibility/2006">
        <mc:Choice xmlns:v="urn:schemas-microsoft-com:vml" Requires="v">
          <p:control spid="69666" name="HTMLText1" r:id="rId4" imgW="914400" imgH="228600"/>
        </mc:Choice>
        <mc:Fallback>
          <p:control name="HTMLText1" r:id="rId4" imgW="914400" imgH="228600">
            <p:pic>
              <p:nvPicPr>
                <p:cNvPr id="13" name="HTMLText1">
                  <a:extLst>
                    <a:ext uri="{FF2B5EF4-FFF2-40B4-BE49-F238E27FC236}">
                      <a16:creationId xmlns:a16="http://schemas.microsoft.com/office/drawing/2014/main" id="{642B198A-1205-4FE3-8873-716DAF7C66B9}"/>
                    </a:ext>
                  </a:extLst>
                </p:cNvPr>
                <p:cNvPicPr preferRelativeResize="0">
                  <a:picLocks noChangeArrowheads="1" noChangeShapeType="1"/>
                </p:cNvPicPr>
                <p:nvPr/>
              </p:nvPicPr>
              <p:blipFill>
                <a:blip r:embed="rId11"/>
                <a:srcRect/>
                <a:stretch>
                  <a:fillRect/>
                </a:stretch>
              </p:blipFill>
              <p:spPr bwMode="auto">
                <a:xfrm>
                  <a:off x="2330450" y="43751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69667" name="HTMLText2" r:id="rId5" imgW="914400" imgH="228600"/>
        </mc:Choice>
        <mc:Fallback>
          <p:control name="HTMLText2" r:id="rId5" imgW="914400" imgH="228600">
            <p:pic>
              <p:nvPicPr>
                <p:cNvPr id="14" name="HTMLText2">
                  <a:extLst>
                    <a:ext uri="{FF2B5EF4-FFF2-40B4-BE49-F238E27FC236}">
                      <a16:creationId xmlns:a16="http://schemas.microsoft.com/office/drawing/2014/main" id="{FD86E797-82E6-4650-888B-7D36E963638C}"/>
                    </a:ext>
                  </a:extLst>
                </p:cNvPr>
                <p:cNvPicPr preferRelativeResize="0">
                  <a:picLocks noChangeArrowheads="1" noChangeShapeType="1"/>
                </p:cNvPicPr>
                <p:nvPr/>
              </p:nvPicPr>
              <p:blipFill>
                <a:blip r:embed="rId11"/>
                <a:srcRect/>
                <a:stretch>
                  <a:fillRect/>
                </a:stretch>
              </p:blipFill>
              <p:spPr bwMode="auto">
                <a:xfrm>
                  <a:off x="2330450" y="40386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69668" name="HTMLText3" r:id="rId6" imgW="914400" imgH="228600"/>
        </mc:Choice>
        <mc:Fallback>
          <p:control name="HTMLText3" r:id="rId6" imgW="914400" imgH="228600">
            <p:pic>
              <p:nvPicPr>
                <p:cNvPr id="15" name="HTMLText3">
                  <a:extLst>
                    <a:ext uri="{FF2B5EF4-FFF2-40B4-BE49-F238E27FC236}">
                      <a16:creationId xmlns:a16="http://schemas.microsoft.com/office/drawing/2014/main" id="{F705E0F6-045A-4EF8-A437-EC93E6E48FD3}"/>
                    </a:ext>
                  </a:extLst>
                </p:cNvPr>
                <p:cNvPicPr preferRelativeResize="0">
                  <a:picLocks noChangeArrowheads="1" noChangeShapeType="1"/>
                </p:cNvPicPr>
                <p:nvPr/>
              </p:nvPicPr>
              <p:blipFill>
                <a:blip r:embed="rId11"/>
                <a:srcRect/>
                <a:stretch>
                  <a:fillRect/>
                </a:stretch>
              </p:blipFill>
              <p:spPr bwMode="auto">
                <a:xfrm>
                  <a:off x="2330450" y="36957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529215980"/>
      </p:ext>
    </p:extLst>
  </p:cSld>
  <p:clrMapOvr>
    <a:masterClrMapping/>
  </p:clrMapOvr>
  <p:transition advTm="406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2F0EE-B9B0-4B63-A043-C3126B7DB55E}" type="datetime1">
              <a:rPr kumimoji="0" lang="nl-NL" sz="1200" b="0" i="0" u="none" strike="noStrike" kern="1200" cap="none" spc="0" normalizeH="0" baseline="0" noProof="0" smtClean="0">
                <a:ln>
                  <a:noFill/>
                </a:ln>
                <a:solidFill>
                  <a:srgbClr val="7373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12-2-2021</a:t>
            </a:fld>
            <a:endParaRPr kumimoji="0" lang="nl-NL" sz="1200" b="0" i="0" u="none" strike="noStrike" kern="1200" cap="none" spc="0" normalizeH="0" baseline="0" noProof="0" dirty="0">
              <a:ln>
                <a:noFill/>
              </a:ln>
              <a:solidFill>
                <a:srgbClr val="737373"/>
              </a:solidFill>
              <a:effectLst/>
              <a:uLnTx/>
              <a:uFillTx/>
              <a:latin typeface="Calibri"/>
              <a:ea typeface="+mn-ea"/>
              <a:cs typeface="+mn-cs"/>
            </a:endParaRPr>
          </a:p>
        </p:txBody>
      </p:sp>
      <p:sp>
        <p:nvSpPr>
          <p:cNvPr id="5" name="Tijdelijke aanduiding voor voettekst 4"/>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737373"/>
              </a:solidFill>
              <a:effectLst/>
              <a:uLnTx/>
              <a:uFillTx/>
              <a:latin typeface="Calibri"/>
              <a:ea typeface="+mn-ea"/>
              <a:cs typeface="+mn-cs"/>
            </a:endParaRPr>
          </a:p>
        </p:txBody>
      </p:sp>
      <p:pic>
        <p:nvPicPr>
          <p:cNvPr id="6" name="Picture 2" descr="http://www.onderwijskiezer.be/v2/images/OK-logo2014-300px.png"/>
          <p:cNvPicPr>
            <a:picLocks noChangeAspect="1" noChangeArrowheads="1"/>
          </p:cNvPicPr>
          <p:nvPr/>
        </p:nvPicPr>
        <p:blipFill>
          <a:blip r:embed="rId5" cstate="print"/>
          <a:srcRect/>
          <a:stretch>
            <a:fillRect/>
          </a:stretch>
        </p:blipFill>
        <p:spPr bwMode="auto">
          <a:xfrm>
            <a:off x="2195736" y="116632"/>
            <a:ext cx="4217655" cy="1082533"/>
          </a:xfrm>
          <a:prstGeom prst="rect">
            <a:avLst/>
          </a:prstGeom>
          <a:noFill/>
        </p:spPr>
      </p:pic>
      <p:pic>
        <p:nvPicPr>
          <p:cNvPr id="7" name="Tijdelijke aanduiding voor inhoud 6"/>
          <p:cNvPicPr>
            <a:picLocks noGrp="1" noChangeAspect="1"/>
          </p:cNvPicPr>
          <p:nvPr>
            <p:ph idx="1"/>
          </p:nvPr>
        </p:nvPicPr>
        <p:blipFill rotWithShape="1">
          <a:blip r:embed="rId6"/>
          <a:srcRect l="6503" t="11610" r="4619" b="18196"/>
          <a:stretch/>
        </p:blipFill>
        <p:spPr>
          <a:xfrm>
            <a:off x="431800" y="1950974"/>
            <a:ext cx="8280400" cy="3676778"/>
          </a:xfrm>
          <a:prstGeom prst="rect">
            <a:avLst/>
          </a:prstGeom>
        </p:spPr>
      </p:pic>
      <p:sp>
        <p:nvSpPr>
          <p:cNvPr id="8" name="Tekstvak 7"/>
          <p:cNvSpPr txBox="1"/>
          <p:nvPr/>
        </p:nvSpPr>
        <p:spPr>
          <a:xfrm>
            <a:off x="567382" y="5982827"/>
            <a:ext cx="32567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0000FF"/>
              </a:buClr>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PMingLiU" pitchFamily="18" charset="-120"/>
                <a:cs typeface="+mn-cs"/>
                <a:hlinkClick r:id="rId7"/>
              </a:rPr>
              <a:t>www.onderwijskiezer.be/v2/basis/index.php</a:t>
            </a:r>
            <a:r>
              <a:rPr kumimoji="0" lang="nl-BE" sz="1200" b="0" i="0" u="none" strike="noStrike" kern="1200" cap="none" spc="0" normalizeH="0" baseline="0" noProof="0" dirty="0">
                <a:ln>
                  <a:noFill/>
                </a:ln>
                <a:solidFill>
                  <a:prstClr val="black"/>
                </a:solidFill>
                <a:effectLst/>
                <a:uLnTx/>
                <a:uFillTx/>
                <a:latin typeface="Calibri"/>
                <a:ea typeface="PMingLiU" pitchFamily="18" charset="-120"/>
                <a:cs typeface="+mn-cs"/>
              </a:rPr>
              <a:t> </a:t>
            </a:r>
          </a:p>
        </p:txBody>
      </p:sp>
      <p:pic>
        <p:nvPicPr>
          <p:cNvPr id="3" name="Audio 2">
            <a:hlinkClick r:id="" action="ppaction://media"/>
            <a:extLst>
              <a:ext uri="{FF2B5EF4-FFF2-40B4-BE49-F238E27FC236}">
                <a16:creationId xmlns:a16="http://schemas.microsoft.com/office/drawing/2014/main" id="{1FCF03DF-82D8-415F-8CC3-168C1A01E0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57439479"/>
      </p:ext>
    </p:extLst>
  </p:cSld>
  <p:clrMapOvr>
    <a:masterClrMapping/>
  </p:clrMapOvr>
  <p:transition advTm="8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7" name="Picture 2" descr="http://www.onderwijskiezer.be/v2/images/OK-logo2014-300px.png"/>
          <p:cNvPicPr>
            <a:picLocks noChangeAspect="1" noChangeArrowheads="1"/>
          </p:cNvPicPr>
          <p:nvPr/>
        </p:nvPicPr>
        <p:blipFill>
          <a:blip r:embed="rId5" cstate="print"/>
          <a:srcRect/>
          <a:stretch>
            <a:fillRect/>
          </a:stretch>
        </p:blipFill>
        <p:spPr bwMode="auto">
          <a:xfrm>
            <a:off x="2831068" y="162082"/>
            <a:ext cx="3757156" cy="964338"/>
          </a:xfrm>
          <a:prstGeom prst="rect">
            <a:avLst/>
          </a:prstGeom>
          <a:noFill/>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783" t="29520" r="8936" b="47332"/>
          <a:stretch/>
        </p:blipFill>
        <p:spPr bwMode="auto">
          <a:xfrm>
            <a:off x="251520" y="2780928"/>
            <a:ext cx="8576725" cy="142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673932" y="5821515"/>
            <a:ext cx="325670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600"/>
              </a:spcAft>
              <a:buClr>
                <a:srgbClr val="0000FF"/>
              </a:buClr>
              <a:buSzTx/>
              <a:buFontTx/>
              <a:buNone/>
              <a:tabLst/>
              <a:defRPr/>
            </a:pPr>
            <a:r>
              <a:rPr kumimoji="0" lang="nl-BE" sz="1200" b="0" i="0" u="none" strike="noStrike" kern="1200" cap="none" spc="0" normalizeH="0" baseline="0" noProof="0" dirty="0">
                <a:ln>
                  <a:noFill/>
                </a:ln>
                <a:solidFill>
                  <a:prstClr val="black"/>
                </a:solidFill>
                <a:effectLst/>
                <a:uLnTx/>
                <a:uFillTx/>
                <a:latin typeface="Arial" charset="0"/>
                <a:ea typeface="PMingLiU" pitchFamily="18" charset="-120"/>
                <a:cs typeface="+mn-cs"/>
                <a:hlinkClick r:id="rId7"/>
              </a:rPr>
              <a:t>www.onderwijskiezer.be/v2/basis/index.php</a:t>
            </a:r>
            <a:r>
              <a:rPr kumimoji="0" lang="nl-BE" sz="1200" b="0" i="0" u="none" strike="noStrike" kern="1200" cap="none" spc="0" normalizeH="0" baseline="0" noProof="0" dirty="0">
                <a:ln>
                  <a:noFill/>
                </a:ln>
                <a:solidFill>
                  <a:prstClr val="black"/>
                </a:solidFill>
                <a:effectLst/>
                <a:uLnTx/>
                <a:uFillTx/>
                <a:latin typeface="Arial" charset="0"/>
                <a:ea typeface="PMingLiU" pitchFamily="18" charset="-120"/>
                <a:cs typeface="+mn-cs"/>
              </a:rPr>
              <a:t> </a:t>
            </a:r>
          </a:p>
        </p:txBody>
      </p:sp>
      <p:pic>
        <p:nvPicPr>
          <p:cNvPr id="6" name="Audio 5">
            <a:hlinkClick r:id="" action="ppaction://media"/>
            <a:extLst>
              <a:ext uri="{FF2B5EF4-FFF2-40B4-BE49-F238E27FC236}">
                <a16:creationId xmlns:a16="http://schemas.microsoft.com/office/drawing/2014/main" id="{239DC11F-B31D-401E-9D56-A35AE1205E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41542258"/>
      </p:ext>
    </p:extLst>
  </p:cSld>
  <p:clrMapOvr>
    <a:masterClrMapping/>
  </p:clrMapOvr>
  <p:transition advTm="113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CD029-75CF-4664-BDD9-D3B7BE8387CF}"/>
              </a:ext>
            </a:extLst>
          </p:cNvPr>
          <p:cNvSpPr>
            <a:spLocks noGrp="1"/>
          </p:cNvSpPr>
          <p:nvPr>
            <p:ph type="title"/>
          </p:nvPr>
        </p:nvSpPr>
        <p:spPr/>
        <p:txBody>
          <a:bodyPr/>
          <a:lstStyle/>
          <a:p>
            <a:r>
              <a:rPr lang="nl-BE" dirty="0"/>
              <a:t>Advies verlenen: het traject</a:t>
            </a:r>
          </a:p>
        </p:txBody>
      </p:sp>
      <p:sp>
        <p:nvSpPr>
          <p:cNvPr id="3" name="Tijdelijke aanduiding voor inhoud 2">
            <a:extLst>
              <a:ext uri="{FF2B5EF4-FFF2-40B4-BE49-F238E27FC236}">
                <a16:creationId xmlns:a16="http://schemas.microsoft.com/office/drawing/2014/main" id="{EAB83DD8-B70C-4FA7-BD5E-CE9EE8CAAAAB}"/>
              </a:ext>
            </a:extLst>
          </p:cNvPr>
          <p:cNvSpPr>
            <a:spLocks noGrp="1"/>
          </p:cNvSpPr>
          <p:nvPr>
            <p:ph idx="1"/>
          </p:nvPr>
        </p:nvSpPr>
        <p:spPr/>
        <p:txBody>
          <a:bodyPr/>
          <a:lstStyle/>
          <a:p>
            <a:pPr marL="342900" indent="-342900">
              <a:buFont typeface="Courier New" panose="02070309020205020404" pitchFamily="49" charset="0"/>
              <a:buChar char="o"/>
              <a:defRPr/>
            </a:pPr>
            <a:r>
              <a:rPr lang="nl-BE" altLang="nl-BE" sz="2800" dirty="0"/>
              <a:t>Opvolgen van klassenraden door CLB</a:t>
            </a:r>
          </a:p>
          <a:p>
            <a:pPr marL="342900" indent="-342900">
              <a:buFont typeface="Courier New" panose="02070309020205020404" pitchFamily="49" charset="0"/>
              <a:buChar char="o"/>
              <a:defRPr/>
            </a:pPr>
            <a:r>
              <a:rPr lang="nl-BE" altLang="nl-BE" sz="2800" dirty="0"/>
              <a:t>Interessetesten door school</a:t>
            </a:r>
          </a:p>
          <a:p>
            <a:pPr marL="342900" indent="-342900">
              <a:buFont typeface="Courier New" panose="02070309020205020404" pitchFamily="49" charset="0"/>
              <a:buChar char="o"/>
              <a:defRPr/>
            </a:pPr>
            <a:r>
              <a:rPr lang="nl-BE" altLang="nl-BE" sz="2800" dirty="0"/>
              <a:t>Gesprekken met leerling / ouders</a:t>
            </a:r>
          </a:p>
          <a:p>
            <a:pPr marL="342900" indent="-342900">
              <a:buFont typeface="Courier New" panose="02070309020205020404" pitchFamily="49" charset="0"/>
              <a:buChar char="o"/>
              <a:defRPr/>
            </a:pPr>
            <a:r>
              <a:rPr lang="nl-BE" altLang="nl-BE" sz="2800" dirty="0"/>
              <a:t>Teamoverleg CLB </a:t>
            </a:r>
          </a:p>
          <a:p>
            <a:pPr marL="342900" indent="-342900">
              <a:buFont typeface="Courier New" panose="02070309020205020404" pitchFamily="49" charset="0"/>
              <a:buChar char="o"/>
              <a:defRPr/>
            </a:pPr>
            <a:r>
              <a:rPr lang="nl-BE" altLang="nl-BE" sz="2800" dirty="0"/>
              <a:t>Streven naar gezamenlijk advies:</a:t>
            </a:r>
          </a:p>
          <a:p>
            <a:pPr marL="900113" lvl="1" indent="-342900">
              <a:buFont typeface="Courier New" panose="02070309020205020404" pitchFamily="49" charset="0"/>
              <a:buChar char="o"/>
              <a:defRPr/>
            </a:pPr>
            <a:r>
              <a:rPr lang="nl-BE" altLang="nl-BE" sz="2800" dirty="0"/>
              <a:t>Verslag </a:t>
            </a:r>
            <a:r>
              <a:rPr lang="nl-BE" altLang="nl-BE" sz="2800" dirty="0" err="1"/>
              <a:t>ifv</a:t>
            </a:r>
            <a:r>
              <a:rPr lang="nl-BE" altLang="nl-BE" sz="2800" dirty="0"/>
              <a:t> overgang </a:t>
            </a:r>
            <a:r>
              <a:rPr lang="nl-BE" altLang="nl-BE" sz="2800" dirty="0" err="1"/>
              <a:t>BuSo</a:t>
            </a:r>
            <a:endParaRPr lang="nl-BE" altLang="nl-BE" sz="2800" dirty="0"/>
          </a:p>
          <a:p>
            <a:pPr marL="900113" lvl="1" indent="-342900">
              <a:buFont typeface="Courier New" panose="02070309020205020404" pitchFamily="49" charset="0"/>
              <a:buChar char="o"/>
              <a:defRPr/>
            </a:pPr>
            <a:r>
              <a:rPr lang="nl-BE" altLang="nl-BE" sz="2800" dirty="0"/>
              <a:t>Gemotiveerd verslag </a:t>
            </a:r>
            <a:r>
              <a:rPr lang="nl-BE" altLang="nl-BE" sz="2800" dirty="0" err="1"/>
              <a:t>ifv</a:t>
            </a:r>
            <a:r>
              <a:rPr lang="nl-BE" altLang="nl-BE" sz="2800" dirty="0"/>
              <a:t> overgang gewoon SO met ondersteuning</a:t>
            </a:r>
          </a:p>
          <a:p>
            <a:endParaRPr lang="nl-BE" dirty="0"/>
          </a:p>
        </p:txBody>
      </p:sp>
      <p:sp>
        <p:nvSpPr>
          <p:cNvPr id="4" name="Tijdelijke aanduiding voor datum 3">
            <a:extLst>
              <a:ext uri="{FF2B5EF4-FFF2-40B4-BE49-F238E27FC236}">
                <a16:creationId xmlns:a16="http://schemas.microsoft.com/office/drawing/2014/main" id="{B7F76B27-4B14-4131-B7E8-7CE796D6187D}"/>
              </a:ext>
            </a:extLst>
          </p:cNvPr>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a:extLst>
              <a:ext uri="{FF2B5EF4-FFF2-40B4-BE49-F238E27FC236}">
                <a16:creationId xmlns:a16="http://schemas.microsoft.com/office/drawing/2014/main" id="{EA7E33B9-5659-451E-889F-301FCD11A8FB}"/>
              </a:ext>
            </a:extLst>
          </p:cNvPr>
          <p:cNvSpPr>
            <a:spLocks noGrp="1"/>
          </p:cNvSpPr>
          <p:nvPr>
            <p:ph type="ftr" sz="quarter" idx="12"/>
          </p:nvPr>
        </p:nvSpPr>
        <p:spPr/>
        <p:txBody>
          <a:bodyPr/>
          <a:lstStyle/>
          <a:p>
            <a:endParaRPr lang="nl-NL"/>
          </a:p>
        </p:txBody>
      </p:sp>
      <p:pic>
        <p:nvPicPr>
          <p:cNvPr id="7" name="Audio 6">
            <a:hlinkClick r:id="" action="ppaction://media"/>
            <a:extLst>
              <a:ext uri="{FF2B5EF4-FFF2-40B4-BE49-F238E27FC236}">
                <a16:creationId xmlns:a16="http://schemas.microsoft.com/office/drawing/2014/main" id="{EF1CF8BD-8D83-4C19-9687-F44D80134F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83571743"/>
      </p:ext>
    </p:extLst>
  </p:cSld>
  <p:clrMapOvr>
    <a:masterClrMapping/>
  </p:clrMapOvr>
  <p:transition advTm="48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2A3C1-FB04-400F-85AC-BDFC9CA11551}"/>
              </a:ext>
            </a:extLst>
          </p:cNvPr>
          <p:cNvSpPr>
            <a:spLocks noGrp="1"/>
          </p:cNvSpPr>
          <p:nvPr>
            <p:ph type="title"/>
          </p:nvPr>
        </p:nvSpPr>
        <p:spPr/>
        <p:txBody>
          <a:bodyPr/>
          <a:lstStyle/>
          <a:p>
            <a:r>
              <a:rPr lang="nl-BE" dirty="0"/>
              <a:t>Advies verlenen: waarmee rekening houden</a:t>
            </a:r>
          </a:p>
        </p:txBody>
      </p:sp>
      <p:sp>
        <p:nvSpPr>
          <p:cNvPr id="3" name="Tijdelijke aanduiding voor inhoud 2">
            <a:extLst>
              <a:ext uri="{FF2B5EF4-FFF2-40B4-BE49-F238E27FC236}">
                <a16:creationId xmlns:a16="http://schemas.microsoft.com/office/drawing/2014/main" id="{15CE688D-CA92-4019-A42C-6A67C478161F}"/>
              </a:ext>
            </a:extLst>
          </p:cNvPr>
          <p:cNvSpPr>
            <a:spLocks noGrp="1"/>
          </p:cNvSpPr>
          <p:nvPr>
            <p:ph idx="1"/>
          </p:nvPr>
        </p:nvSpPr>
        <p:spPr/>
        <p:txBody>
          <a:bodyPr/>
          <a:lstStyle/>
          <a:p>
            <a:pPr marL="257175" indent="-257175">
              <a:buFont typeface="Courier New" panose="02070309020205020404" pitchFamily="49" charset="0"/>
              <a:buChar char="o"/>
              <a:defRPr/>
            </a:pPr>
            <a:r>
              <a:rPr lang="nl-BE" dirty="0"/>
              <a:t>Totaalbeeld van de leerling: sterktes/noden (mate van ondersteuning)</a:t>
            </a:r>
          </a:p>
          <a:p>
            <a:pPr marL="257175" indent="-257175">
              <a:buFont typeface="Courier New" panose="02070309020205020404" pitchFamily="49" charset="0"/>
              <a:buChar char="o"/>
              <a:defRPr/>
            </a:pPr>
            <a:r>
              <a:rPr lang="nl-BE" dirty="0"/>
              <a:t>Interesses van de leerling</a:t>
            </a:r>
          </a:p>
          <a:p>
            <a:pPr marL="257175" indent="-257175">
              <a:buFont typeface="Courier New" panose="02070309020205020404" pitchFamily="49" charset="0"/>
              <a:buChar char="o"/>
              <a:defRPr/>
            </a:pPr>
            <a:r>
              <a:rPr lang="nl-BE" dirty="0"/>
              <a:t>Toekomstbeeld vanuit alle betrokkenen: leerling / ouders / school / CLB</a:t>
            </a:r>
          </a:p>
          <a:p>
            <a:pPr marL="257175" indent="-257175">
              <a:buFont typeface="Courier New" panose="02070309020205020404" pitchFamily="49" charset="0"/>
              <a:buChar char="o"/>
              <a:defRPr/>
            </a:pPr>
            <a:r>
              <a:rPr lang="nl-BE" dirty="0"/>
              <a:t>Schools niveau</a:t>
            </a:r>
          </a:p>
          <a:p>
            <a:pPr marL="257175" indent="-257175">
              <a:buFont typeface="Courier New" panose="02070309020205020404" pitchFamily="49" charset="0"/>
              <a:buChar char="o"/>
              <a:defRPr/>
            </a:pPr>
            <a:r>
              <a:rPr lang="nl-BE" dirty="0"/>
              <a:t>Resultaten bijkomende onderzoeken</a:t>
            </a:r>
          </a:p>
          <a:p>
            <a:pPr marL="257175" indent="-257175">
              <a:buFont typeface="Courier New" panose="02070309020205020404" pitchFamily="49" charset="0"/>
              <a:buChar char="o"/>
              <a:defRPr/>
            </a:pPr>
            <a:r>
              <a:rPr lang="nl-BE" dirty="0"/>
              <a:t>Aanbod van scholen in de regio</a:t>
            </a:r>
          </a:p>
          <a:p>
            <a:pPr marL="257175" indent="-257175">
              <a:buFont typeface="Courier New" panose="02070309020205020404" pitchFamily="49" charset="0"/>
              <a:buChar char="o"/>
              <a:defRPr/>
            </a:pPr>
            <a:r>
              <a:rPr lang="nl-BE" dirty="0"/>
              <a:t>Rekening houden met regelgeving; type, busvervoer, ondersteuning…</a:t>
            </a:r>
          </a:p>
          <a:p>
            <a:endParaRPr lang="nl-BE" dirty="0"/>
          </a:p>
        </p:txBody>
      </p:sp>
      <p:sp>
        <p:nvSpPr>
          <p:cNvPr id="4" name="Tijdelijke aanduiding voor datum 3">
            <a:extLst>
              <a:ext uri="{FF2B5EF4-FFF2-40B4-BE49-F238E27FC236}">
                <a16:creationId xmlns:a16="http://schemas.microsoft.com/office/drawing/2014/main" id="{CFB5AB77-886C-4A2B-88C9-990B6A47E901}"/>
              </a:ext>
            </a:extLst>
          </p:cNvPr>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a:extLst>
              <a:ext uri="{FF2B5EF4-FFF2-40B4-BE49-F238E27FC236}">
                <a16:creationId xmlns:a16="http://schemas.microsoft.com/office/drawing/2014/main" id="{1767CF08-0B5F-4E89-AB54-623AE812F298}"/>
              </a:ext>
            </a:extLst>
          </p:cNvPr>
          <p:cNvSpPr>
            <a:spLocks noGrp="1"/>
          </p:cNvSpPr>
          <p:nvPr>
            <p:ph type="ftr" sz="quarter" idx="12"/>
          </p:nvPr>
        </p:nvSpPr>
        <p:spPr/>
        <p:txBody>
          <a:bodyPr/>
          <a:lstStyle/>
          <a:p>
            <a:endParaRPr lang="nl-NL"/>
          </a:p>
        </p:txBody>
      </p:sp>
      <p:pic>
        <p:nvPicPr>
          <p:cNvPr id="9" name="Audio 8">
            <a:hlinkClick r:id="" action="ppaction://media"/>
            <a:extLst>
              <a:ext uri="{FF2B5EF4-FFF2-40B4-BE49-F238E27FC236}">
                <a16:creationId xmlns:a16="http://schemas.microsoft.com/office/drawing/2014/main" id="{A3AB6B59-13F4-4AB9-912E-86ECC93C7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78185827"/>
      </p:ext>
    </p:extLst>
  </p:cSld>
  <p:clrMapOvr>
    <a:masterClrMapping/>
  </p:clrMapOvr>
  <p:transition advTm="501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Wolkvormige toelichting 12"/>
          <p:cNvSpPr/>
          <p:nvPr/>
        </p:nvSpPr>
        <p:spPr>
          <a:xfrm>
            <a:off x="5899967" y="113038"/>
            <a:ext cx="3019189" cy="1557338"/>
          </a:xfrm>
          <a:prstGeom prst="cloudCallout">
            <a:avLst/>
          </a:prstGeom>
          <a:solidFill>
            <a:srgbClr val="F123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Joepie! Eindelijk naar het middelbaar</a:t>
            </a:r>
            <a:r>
              <a:rPr kumimoji="0" lang="nl-BE"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4" name="Wolkvormige toelichting 13"/>
          <p:cNvSpPr/>
          <p:nvPr/>
        </p:nvSpPr>
        <p:spPr>
          <a:xfrm>
            <a:off x="1044866" y="2987966"/>
            <a:ext cx="1930660" cy="1436212"/>
          </a:xfrm>
          <a:prstGeom prst="cloudCallout">
            <a:avLst>
              <a:gd name="adj1" fmla="val 67821"/>
              <a:gd name="adj2" fmla="val 5709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Ik zal veel moeten leren</a:t>
            </a:r>
          </a:p>
        </p:txBody>
      </p:sp>
      <p:sp>
        <p:nvSpPr>
          <p:cNvPr id="15" name="Wolkvormige toelichting 14"/>
          <p:cNvSpPr/>
          <p:nvPr/>
        </p:nvSpPr>
        <p:spPr>
          <a:xfrm>
            <a:off x="3419475" y="0"/>
            <a:ext cx="2946295" cy="2205038"/>
          </a:xfrm>
          <a:prstGeom prst="cloudCallout">
            <a:avLst>
              <a:gd name="adj1" fmla="val -738"/>
              <a:gd name="adj2" fmla="val 11986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Naar welke school zullen mijn vrienden gaan ?</a:t>
            </a:r>
          </a:p>
        </p:txBody>
      </p:sp>
      <p:sp>
        <p:nvSpPr>
          <p:cNvPr id="17" name="Wolkvormige toelichting 16"/>
          <p:cNvSpPr/>
          <p:nvPr/>
        </p:nvSpPr>
        <p:spPr>
          <a:xfrm>
            <a:off x="6465420" y="4699264"/>
            <a:ext cx="2447925" cy="1276235"/>
          </a:xfrm>
          <a:prstGeom prst="cloudCallout">
            <a:avLst>
              <a:gd name="adj1" fmla="val -76764"/>
              <a:gd name="adj2" fmla="val -2947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Zal ik nieuwe vrienden maken?</a:t>
            </a:r>
          </a:p>
        </p:txBody>
      </p:sp>
      <p:sp>
        <p:nvSpPr>
          <p:cNvPr id="18" name="Wolkvormige toelichting 17"/>
          <p:cNvSpPr/>
          <p:nvPr/>
        </p:nvSpPr>
        <p:spPr>
          <a:xfrm>
            <a:off x="1916776" y="135280"/>
            <a:ext cx="2098012" cy="2539459"/>
          </a:xfrm>
          <a:prstGeom prst="cloudCallout">
            <a:avLst>
              <a:gd name="adj1" fmla="val 52914"/>
              <a:gd name="adj2" fmla="val 99304"/>
            </a:avLst>
          </a:prstGeom>
          <a:solidFill>
            <a:srgbClr val="F123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Ik moet naar school in een andere stad</a:t>
            </a:r>
          </a:p>
        </p:txBody>
      </p:sp>
      <p:sp>
        <p:nvSpPr>
          <p:cNvPr id="19" name="Wolkvormige toelichting 18"/>
          <p:cNvSpPr/>
          <p:nvPr/>
        </p:nvSpPr>
        <p:spPr>
          <a:xfrm>
            <a:off x="5292725" y="1557339"/>
            <a:ext cx="3147877" cy="1600610"/>
          </a:xfrm>
          <a:prstGeom prst="cloudCallout">
            <a:avLst>
              <a:gd name="adj1" fmla="val -51711"/>
              <a:gd name="adj2" fmla="val 39805"/>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Zullen de leerkrachten soms nog helpen?</a:t>
            </a:r>
          </a:p>
        </p:txBody>
      </p:sp>
      <p:sp>
        <p:nvSpPr>
          <p:cNvPr id="20" name="Wolkvormige toelichting 19"/>
          <p:cNvSpPr/>
          <p:nvPr/>
        </p:nvSpPr>
        <p:spPr>
          <a:xfrm>
            <a:off x="182804" y="1102502"/>
            <a:ext cx="2116534" cy="2055446"/>
          </a:xfrm>
          <a:prstGeom prst="cloudCallout">
            <a:avLst>
              <a:gd name="adj1" fmla="val 94428"/>
              <a:gd name="adj2" fmla="val 5441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Zal ik mijn weg vinden in die grote school?</a:t>
            </a:r>
          </a:p>
        </p:txBody>
      </p:sp>
      <p:sp>
        <p:nvSpPr>
          <p:cNvPr id="21" name="Wolkvormige toelichting 20"/>
          <p:cNvSpPr/>
          <p:nvPr/>
        </p:nvSpPr>
        <p:spPr>
          <a:xfrm>
            <a:off x="5365038" y="3157948"/>
            <a:ext cx="3448657" cy="1266230"/>
          </a:xfrm>
          <a:prstGeom prst="cloudCallout">
            <a:avLst>
              <a:gd name="adj1" fmla="val -37185"/>
              <a:gd name="adj2" fmla="val 64358"/>
            </a:avLst>
          </a:prstGeom>
          <a:solidFill>
            <a:srgbClr val="F123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Ik vind het allemaal wel </a:t>
            </a:r>
            <a:r>
              <a:rPr kumimoji="0" lang="nl-BE" sz="2000" b="0" i="0" u="none" strike="noStrike" kern="1200" cap="none" spc="0" normalizeH="0" baseline="0" noProof="0" dirty="0" err="1">
                <a:ln>
                  <a:noFill/>
                </a:ln>
                <a:solidFill>
                  <a:prstClr val="black"/>
                </a:solidFill>
                <a:effectLst/>
                <a:uLnTx/>
                <a:uFillTx/>
                <a:latin typeface="Calibri"/>
                <a:ea typeface="+mn-ea"/>
                <a:cs typeface="+mn-cs"/>
              </a:rPr>
              <a:t>héél</a:t>
            </a:r>
            <a:r>
              <a:rPr kumimoji="0" lang="nl-BE" sz="2000" b="0" i="0" u="none" strike="noStrike" kern="1200" cap="none" spc="0" normalizeH="0" baseline="0" noProof="0" dirty="0">
                <a:ln>
                  <a:noFill/>
                </a:ln>
                <a:solidFill>
                  <a:prstClr val="black"/>
                </a:solidFill>
                <a:effectLst/>
                <a:uLnTx/>
                <a:uFillTx/>
                <a:latin typeface="Calibri"/>
                <a:ea typeface="+mn-ea"/>
                <a:cs typeface="+mn-cs"/>
              </a:rPr>
              <a:t> spannend</a:t>
            </a:r>
            <a:r>
              <a:rPr kumimoji="0" lang="nl-BE" sz="20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12" name="Picture 4" descr="7"/>
          <p:cNvPicPr>
            <a:picLocks noChangeAspect="1" noChangeArrowheads="1"/>
          </p:cNvPicPr>
          <p:nvPr/>
        </p:nvPicPr>
        <p:blipFill>
          <a:blip r:embed="rId5" cstate="print"/>
          <a:srcRect/>
          <a:stretch>
            <a:fillRect/>
          </a:stretch>
        </p:blipFill>
        <p:spPr bwMode="auto">
          <a:xfrm>
            <a:off x="3963384" y="3185384"/>
            <a:ext cx="1217231" cy="2817551"/>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F8B1AD20-D5CE-43AB-9659-F34947B812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37321900"/>
      </p:ext>
    </p:extLst>
  </p:cSld>
  <p:clrMapOvr>
    <a:masterClrMapping/>
  </p:clrMapOvr>
  <p:transition advTm="204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80">
                                          <p:stCondLst>
                                            <p:cond delay="0"/>
                                          </p:stCondLst>
                                        </p:cTn>
                                        <p:tgtEl>
                                          <p:spTgt spid="14"/>
                                        </p:tgtEl>
                                      </p:cBhvr>
                                    </p:animEffect>
                                    <p:anim calcmode="lin" valueType="num">
                                      <p:cBhvr>
                                        <p:cTn id="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gtEl>
                                      </p:cBhvr>
                                      <p:to x="100000" y="60000"/>
                                    </p:animScale>
                                    <p:animScale>
                                      <p:cBhvr>
                                        <p:cTn id="22" dur="166" decel="50000">
                                          <p:stCondLst>
                                            <p:cond delay="676"/>
                                          </p:stCondLst>
                                        </p:cTn>
                                        <p:tgtEl>
                                          <p:spTgt spid="14"/>
                                        </p:tgtEl>
                                      </p:cBhvr>
                                      <p:to x="100000" y="100000"/>
                                    </p:animScale>
                                    <p:animScale>
                                      <p:cBhvr>
                                        <p:cTn id="23" dur="26">
                                          <p:stCondLst>
                                            <p:cond delay="1312"/>
                                          </p:stCondLst>
                                        </p:cTn>
                                        <p:tgtEl>
                                          <p:spTgt spid="14"/>
                                        </p:tgtEl>
                                      </p:cBhvr>
                                      <p:to x="100000" y="80000"/>
                                    </p:animScale>
                                    <p:animScale>
                                      <p:cBhvr>
                                        <p:cTn id="24" dur="166" decel="50000">
                                          <p:stCondLst>
                                            <p:cond delay="1338"/>
                                          </p:stCondLst>
                                        </p:cTn>
                                        <p:tgtEl>
                                          <p:spTgt spid="14"/>
                                        </p:tgtEl>
                                      </p:cBhvr>
                                      <p:to x="100000" y="100000"/>
                                    </p:animScale>
                                    <p:animScale>
                                      <p:cBhvr>
                                        <p:cTn id="25" dur="26">
                                          <p:stCondLst>
                                            <p:cond delay="1642"/>
                                          </p:stCondLst>
                                        </p:cTn>
                                        <p:tgtEl>
                                          <p:spTgt spid="14"/>
                                        </p:tgtEl>
                                      </p:cBhvr>
                                      <p:to x="100000" y="90000"/>
                                    </p:animScale>
                                    <p:animScale>
                                      <p:cBhvr>
                                        <p:cTn id="26" dur="166" decel="50000">
                                          <p:stCondLst>
                                            <p:cond delay="1668"/>
                                          </p:stCondLst>
                                        </p:cTn>
                                        <p:tgtEl>
                                          <p:spTgt spid="14"/>
                                        </p:tgtEl>
                                      </p:cBhvr>
                                      <p:to x="100000" y="100000"/>
                                    </p:animScale>
                                    <p:animScale>
                                      <p:cBhvr>
                                        <p:cTn id="27" dur="26">
                                          <p:stCondLst>
                                            <p:cond delay="1808"/>
                                          </p:stCondLst>
                                        </p:cTn>
                                        <p:tgtEl>
                                          <p:spTgt spid="14"/>
                                        </p:tgtEl>
                                      </p:cBhvr>
                                      <p:to x="100000" y="95000"/>
                                    </p:animScale>
                                    <p:animScale>
                                      <p:cBhvr>
                                        <p:cTn id="28" dur="166" decel="50000">
                                          <p:stCondLst>
                                            <p:cond delay="1834"/>
                                          </p:stCondLst>
                                        </p:cTn>
                                        <p:tgtEl>
                                          <p:spTgt spid="1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5"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solidFill>
                  <a:schemeClr val="accent3"/>
                </a:solidFill>
                <a:latin typeface="+mn-lt"/>
                <a:ea typeface="PMingLiU" pitchFamily="18" charset="-120"/>
                <a:cs typeface="Arial" charset="0"/>
              </a:rPr>
              <a:t>Bij wie kan je met vragen terecht?</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7" name="Picture 2" descr="Gerelateerde afbeelding">
            <a:extLst>
              <a:ext uri="{FF2B5EF4-FFF2-40B4-BE49-F238E27FC236}">
                <a16:creationId xmlns:a16="http://schemas.microsoft.com/office/drawing/2014/main" id="{9D22A0BE-FB60-46A7-B8D6-419F216B5E17}"/>
              </a:ext>
            </a:extLst>
          </p:cNvPr>
          <p:cNvPicPr>
            <a:picLocks noGrp="1" noChangeAspect="1" noChangeArrowheads="1"/>
          </p:cNvPicPr>
          <p:nvPr>
            <p:ph idx="1"/>
          </p:nvPr>
        </p:nvPicPr>
        <p:blipFill rotWithShape="1">
          <a:blip r:embed="rId5">
            <a:alphaModFix/>
            <a:extLst>
              <a:ext uri="{28A0092B-C50C-407E-A947-70E740481C1C}">
                <a14:useLocalDpi xmlns:a14="http://schemas.microsoft.com/office/drawing/2010/main" val="0"/>
              </a:ext>
            </a:extLst>
          </a:blip>
          <a:srcRect r="13102" b="3"/>
          <a:stretch/>
        </p:blipFill>
        <p:spPr bwMode="auto">
          <a:xfrm>
            <a:off x="437551" y="1505042"/>
            <a:ext cx="3262878" cy="3754725"/>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xmlns="">
                <a:solidFill>
                  <a:srgbClr val="FFFFFF"/>
                </a:solidFill>
              </a14:hiddenFill>
            </a:ext>
          </a:extLst>
        </p:spPr>
      </p:pic>
      <p:pic>
        <p:nvPicPr>
          <p:cNvPr id="8" name="Afbeelding 7">
            <a:extLst>
              <a:ext uri="{FF2B5EF4-FFF2-40B4-BE49-F238E27FC236}">
                <a16:creationId xmlns:a16="http://schemas.microsoft.com/office/drawing/2014/main" id="{EE37CE6B-6764-4A3F-8B61-4AD802B68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3520903"/>
            <a:ext cx="4356609" cy="1511964"/>
          </a:xfrm>
          <a:prstGeom prst="rect">
            <a:avLst/>
          </a:prstGeom>
        </p:spPr>
      </p:pic>
      <p:pic>
        <p:nvPicPr>
          <p:cNvPr id="2050" name="Picture 2" descr="School, Gebouw, Onderwijs, Onroerend Goed, Leren">
            <a:extLst>
              <a:ext uri="{FF2B5EF4-FFF2-40B4-BE49-F238E27FC236}">
                <a16:creationId xmlns:a16="http://schemas.microsoft.com/office/drawing/2014/main" id="{45D4A46E-681E-4E22-92EA-1D2E0386D8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2908" y="1505042"/>
            <a:ext cx="3869483" cy="198311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565486C-9857-429C-B796-394602DB9382}"/>
              </a:ext>
            </a:extLst>
          </p:cNvPr>
          <p:cNvSpPr txBox="1"/>
          <p:nvPr/>
        </p:nvSpPr>
        <p:spPr>
          <a:xfrm>
            <a:off x="4571999" y="5143234"/>
            <a:ext cx="4356609" cy="523220"/>
          </a:xfrm>
          <a:prstGeom prst="rect">
            <a:avLst/>
          </a:prstGeom>
          <a:noFill/>
        </p:spPr>
        <p:txBody>
          <a:bodyPr wrap="square" rtlCol="0">
            <a:spAutoFit/>
          </a:bodyPr>
          <a:lstStyle/>
          <a:p>
            <a:r>
              <a:rPr lang="nl-BE" sz="2800" dirty="0">
                <a:solidFill>
                  <a:schemeClr val="accent6"/>
                </a:solidFill>
              </a:rPr>
              <a:t>www.goclbfluxus.be</a:t>
            </a:r>
          </a:p>
        </p:txBody>
      </p:sp>
      <p:pic>
        <p:nvPicPr>
          <p:cNvPr id="6" name="Audio 5">
            <a:hlinkClick r:id="" action="ppaction://media"/>
            <a:extLst>
              <a:ext uri="{FF2B5EF4-FFF2-40B4-BE49-F238E27FC236}">
                <a16:creationId xmlns:a16="http://schemas.microsoft.com/office/drawing/2014/main" id="{442F578F-D23F-471C-8126-311D8F2701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93456333"/>
      </p:ext>
    </p:extLst>
  </p:cSld>
  <p:clrMapOvr>
    <a:masterClrMapping/>
  </p:clrMapOvr>
  <p:transition advTm="136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5B775-343F-46C9-AE00-D98AFA234A05}"/>
              </a:ext>
            </a:extLst>
          </p:cNvPr>
          <p:cNvSpPr>
            <a:spLocks noGrp="1"/>
          </p:cNvSpPr>
          <p:nvPr>
            <p:ph type="title"/>
          </p:nvPr>
        </p:nvSpPr>
        <p:spPr/>
        <p:txBody>
          <a:bodyPr/>
          <a:lstStyle/>
          <a:p>
            <a:r>
              <a:rPr lang="nl-BE" dirty="0"/>
              <a:t>Heel veel succes!</a:t>
            </a:r>
          </a:p>
        </p:txBody>
      </p:sp>
      <p:pic>
        <p:nvPicPr>
          <p:cNvPr id="7" name="Tijdelijke aanduiding voor inhoud 6">
            <a:extLst>
              <a:ext uri="{FF2B5EF4-FFF2-40B4-BE49-F238E27FC236}">
                <a16:creationId xmlns:a16="http://schemas.microsoft.com/office/drawing/2014/main" id="{9307FAB1-16EB-4083-9FF4-CCF902798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362" y="1503427"/>
            <a:ext cx="6397273" cy="4855074"/>
          </a:xfrm>
        </p:spPr>
      </p:pic>
      <p:sp>
        <p:nvSpPr>
          <p:cNvPr id="4" name="Tijdelijke aanduiding voor datum 3">
            <a:extLst>
              <a:ext uri="{FF2B5EF4-FFF2-40B4-BE49-F238E27FC236}">
                <a16:creationId xmlns:a16="http://schemas.microsoft.com/office/drawing/2014/main" id="{5567A3D5-8C19-4A19-BF25-11DDF233E87F}"/>
              </a:ext>
            </a:extLst>
          </p:cNvPr>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a:extLst>
              <a:ext uri="{FF2B5EF4-FFF2-40B4-BE49-F238E27FC236}">
                <a16:creationId xmlns:a16="http://schemas.microsoft.com/office/drawing/2014/main" id="{F182ABCE-A831-416B-85C3-723B1A8B807D}"/>
              </a:ext>
            </a:extLst>
          </p:cNvPr>
          <p:cNvSpPr>
            <a:spLocks noGrp="1"/>
          </p:cNvSpPr>
          <p:nvPr>
            <p:ph type="ftr" sz="quarter" idx="12"/>
          </p:nvPr>
        </p:nvSpPr>
        <p:spPr/>
        <p:txBody>
          <a:bodyPr/>
          <a:lstStyle/>
          <a:p>
            <a:endParaRPr lang="nl-NL"/>
          </a:p>
        </p:txBody>
      </p:sp>
    </p:spTree>
    <p:extLst>
      <p:ext uri="{BB962C8B-B14F-4D97-AF65-F5344CB8AC3E}">
        <p14:creationId xmlns:p14="http://schemas.microsoft.com/office/powerpoint/2010/main" val="17869150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Text Box 2"/>
          <p:cNvSpPr txBox="1">
            <a:spLocks noGrp="1" noChangeArrowheads="1"/>
          </p:cNvSpPr>
          <p:nvPr>
            <p:ph type="title"/>
          </p:nvPr>
        </p:nvSpPr>
        <p:spPr bwMode="auto">
          <a:xfrm>
            <a:off x="1114710" y="326420"/>
            <a:ext cx="6914585" cy="584775"/>
          </a:xfrm>
          <a:prstGeom prst="rect">
            <a:avLst/>
          </a:prstGeom>
          <a:noFill/>
          <a:ln w="9525">
            <a:noFill/>
            <a:miter lim="800000"/>
            <a:headEnd/>
            <a:tailEnd/>
          </a:ln>
        </p:spPr>
        <p:txBody>
          <a:bodyPr wrap="none">
            <a:spAutoFit/>
          </a:bodyPr>
          <a:lstStyle/>
          <a:p>
            <a:pPr algn="ctr"/>
            <a:r>
              <a:rPr lang="nl-BE" sz="3200" b="1" dirty="0">
                <a:solidFill>
                  <a:schemeClr val="accent1"/>
                </a:solidFill>
                <a:latin typeface="+mn-lt"/>
                <a:ea typeface="PMingLiU" pitchFamily="18" charset="-120"/>
                <a:cs typeface="Arial" charset="0"/>
              </a:rPr>
              <a:t>Het buitengewoon secundair onderwijs?</a:t>
            </a:r>
            <a:endParaRPr lang="nl-NL" sz="3200" b="1" dirty="0">
              <a:solidFill>
                <a:schemeClr val="accent1"/>
              </a:solidFill>
              <a:latin typeface="+mn-lt"/>
              <a:ea typeface="PMingLiU" pitchFamily="18" charset="-120"/>
              <a:cs typeface="Arial" charset="0"/>
            </a:endParaRPr>
          </a:p>
        </p:txBody>
      </p:sp>
      <p:pic>
        <p:nvPicPr>
          <p:cNvPr id="7" name="Tijdelijke aanduiding voor inhoud 6">
            <a:extLst>
              <a:ext uri="{FF2B5EF4-FFF2-40B4-BE49-F238E27FC236}">
                <a16:creationId xmlns:a16="http://schemas.microsoft.com/office/drawing/2014/main" id="{7866CC47-6AD2-43FF-9364-43DB6485EF9C}"/>
              </a:ext>
            </a:extLst>
          </p:cNvPr>
          <p:cNvPicPr>
            <a:picLocks noGrp="1" noChangeAspect="1"/>
          </p:cNvPicPr>
          <p:nvPr>
            <p:ph idx="1"/>
          </p:nvPr>
        </p:nvPicPr>
        <p:blipFill>
          <a:blip r:embed="rId5"/>
          <a:stretch>
            <a:fillRect/>
          </a:stretch>
        </p:blipFill>
        <p:spPr>
          <a:xfrm>
            <a:off x="1847700" y="1718516"/>
            <a:ext cx="5802167" cy="3792094"/>
          </a:xfrm>
          <a:prstGeom prst="rect">
            <a:avLst/>
          </a:prstGeom>
        </p:spPr>
      </p:pic>
      <p:sp>
        <p:nvSpPr>
          <p:cNvPr id="9" name="Tekstvak 8"/>
          <p:cNvSpPr txBox="1"/>
          <p:nvPr/>
        </p:nvSpPr>
        <p:spPr>
          <a:xfrm>
            <a:off x="6300192" y="5949280"/>
            <a:ext cx="2356094" cy="461665"/>
          </a:xfrm>
          <a:prstGeom prst="rect">
            <a:avLst/>
          </a:prstGeom>
          <a:noFill/>
        </p:spPr>
        <p:txBody>
          <a:bodyPr wrap="none" rtlCol="0">
            <a:spAutoFit/>
          </a:bodyPr>
          <a:lstStyle/>
          <a:p>
            <a:r>
              <a:rPr lang="nl-NL" sz="1200" dirty="0"/>
              <a:t>27/11/19</a:t>
            </a:r>
          </a:p>
          <a:p>
            <a:r>
              <a:rPr lang="nl-NL" sz="1200" dirty="0"/>
              <a:t>Illustraties Tinne Van </a:t>
            </a:r>
            <a:r>
              <a:rPr lang="nl-NL" sz="1200" dirty="0" err="1"/>
              <a:t>Litsenborg</a:t>
            </a:r>
            <a:endParaRPr lang="nl-BE" sz="1200" dirty="0"/>
          </a:p>
        </p:txBody>
      </p:sp>
      <p:pic>
        <p:nvPicPr>
          <p:cNvPr id="2" name="Audio 1">
            <a:hlinkClick r:id="" action="ppaction://media"/>
            <a:extLst>
              <a:ext uri="{FF2B5EF4-FFF2-40B4-BE49-F238E27FC236}">
                <a16:creationId xmlns:a16="http://schemas.microsoft.com/office/drawing/2014/main" id="{E4D0C957-09E3-423D-BF01-F8CE7D2CD5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9640967"/>
      </p:ext>
    </p:extLst>
  </p:cSld>
  <p:clrMapOvr>
    <a:masterClrMapping/>
  </p:clrMapOvr>
  <p:transition advTm="92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sp>
        <p:nvSpPr>
          <p:cNvPr id="6" name="Text Box 2"/>
          <p:cNvSpPr txBox="1">
            <a:spLocks noGrp="1" noChangeArrowheads="1"/>
          </p:cNvSpPr>
          <p:nvPr>
            <p:ph type="title"/>
          </p:nvPr>
        </p:nvSpPr>
        <p:spPr bwMode="auto">
          <a:xfrm>
            <a:off x="1004104" y="326420"/>
            <a:ext cx="7135800" cy="584775"/>
          </a:xfrm>
          <a:prstGeom prst="rect">
            <a:avLst/>
          </a:prstGeom>
          <a:noFill/>
          <a:ln w="9525">
            <a:noFill/>
            <a:miter lim="800000"/>
            <a:headEnd/>
            <a:tailEnd/>
          </a:ln>
        </p:spPr>
        <p:txBody>
          <a:bodyPr wrap="none">
            <a:spAutoFit/>
          </a:bodyPr>
          <a:lstStyle/>
          <a:p>
            <a:pPr algn="ctr"/>
            <a:r>
              <a:rPr lang="nl-BE" sz="3200" b="1" dirty="0">
                <a:solidFill>
                  <a:schemeClr val="accent1"/>
                </a:solidFill>
                <a:latin typeface="+mn-lt"/>
                <a:ea typeface="PMingLiU" pitchFamily="18" charset="-120"/>
                <a:cs typeface="Arial" charset="0"/>
              </a:rPr>
              <a:t>Het (buitengewoon) secundair onderwijs?</a:t>
            </a:r>
            <a:endParaRPr lang="nl-NL" sz="3200" b="1" dirty="0">
              <a:solidFill>
                <a:schemeClr val="accent1"/>
              </a:solidFill>
              <a:latin typeface="+mn-lt"/>
              <a:ea typeface="PMingLiU" pitchFamily="18" charset="-120"/>
              <a:cs typeface="Arial" charset="0"/>
            </a:endParaRPr>
          </a:p>
        </p:txBody>
      </p:sp>
      <p:pic>
        <p:nvPicPr>
          <p:cNvPr id="7" name="Tijdelijke aanduiding voor inhoud 6" descr="https://www.onderwijskiezer.be/v2/images/SO%20eindsit%2024-25bis.pn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31470" y="1628800"/>
            <a:ext cx="5220650" cy="4320480"/>
          </a:xfrm>
          <a:prstGeom prst="rect">
            <a:avLst/>
          </a:prstGeom>
          <a:noFill/>
          <a:ln>
            <a:noFill/>
          </a:ln>
        </p:spPr>
      </p:pic>
      <p:pic>
        <p:nvPicPr>
          <p:cNvPr id="8" name="Afbeelding 7"/>
          <p:cNvPicPr/>
          <p:nvPr/>
        </p:nvPicPr>
        <p:blipFill rotWithShape="1">
          <a:blip r:embed="rId6"/>
          <a:srcRect l="69994" t="41060" r="8993" b="18541"/>
          <a:stretch/>
        </p:blipFill>
        <p:spPr bwMode="auto">
          <a:xfrm>
            <a:off x="5517284" y="1340768"/>
            <a:ext cx="3447204" cy="4824536"/>
          </a:xfrm>
          <a:prstGeom prst="rect">
            <a:avLst/>
          </a:prstGeom>
          <a:ln>
            <a:noFill/>
          </a:ln>
          <a:extLst>
            <a:ext uri="{53640926-AAD7-44D8-BBD7-CCE9431645EC}">
              <a14:shadowObscured xmlns:a14="http://schemas.microsoft.com/office/drawing/2010/main"/>
            </a:ext>
          </a:extLst>
        </p:spPr>
      </p:pic>
      <p:sp>
        <p:nvSpPr>
          <p:cNvPr id="10" name="Ovaal 9"/>
          <p:cNvSpPr/>
          <p:nvPr/>
        </p:nvSpPr>
        <p:spPr>
          <a:xfrm>
            <a:off x="5292081" y="1008118"/>
            <a:ext cx="3851919" cy="54898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1" name="Audio 10">
            <a:hlinkClick r:id="" action="ppaction://media"/>
            <a:extLst>
              <a:ext uri="{FF2B5EF4-FFF2-40B4-BE49-F238E27FC236}">
                <a16:creationId xmlns:a16="http://schemas.microsoft.com/office/drawing/2014/main" id="{4EB257ED-081E-4C66-91A7-ABC3B87DE5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1519186"/>
      </p:ext>
    </p:extLst>
  </p:cSld>
  <p:clrMapOvr>
    <a:masterClrMapping/>
  </p:clrMapOvr>
  <p:transition advTm="30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solidFill>
                  <a:schemeClr val="accent1"/>
                </a:solidFill>
                <a:latin typeface="+mn-lt"/>
                <a:ea typeface="PMingLiU" pitchFamily="18" charset="-120"/>
                <a:cs typeface="Arial" charset="0"/>
              </a:rPr>
              <a:t>Buitengewoon secundair onderwijs: 4 opleidingsvormen</a:t>
            </a:r>
          </a:p>
        </p:txBody>
      </p:sp>
      <p:sp>
        <p:nvSpPr>
          <p:cNvPr id="3" name="Tijdelijke aanduiding voor inhoud 2"/>
          <p:cNvSpPr>
            <a:spLocks noGrp="1"/>
          </p:cNvSpPr>
          <p:nvPr>
            <p:ph idx="1"/>
          </p:nvPr>
        </p:nvSpPr>
        <p:spPr>
          <a:xfrm>
            <a:off x="-108520" y="1484784"/>
            <a:ext cx="8821049" cy="5013170"/>
          </a:xfrm>
        </p:spPr>
        <p:txBody>
          <a:bodyPr>
            <a:normAutofit fontScale="77500" lnSpcReduction="20000"/>
          </a:bodyPr>
          <a:lstStyle/>
          <a:p>
            <a:r>
              <a:rPr lang="nl-NL" sz="3600" b="1" dirty="0">
                <a:solidFill>
                  <a:schemeClr val="accent1"/>
                </a:solidFill>
                <a:cs typeface="Arial" pitchFamily="34" charset="0"/>
              </a:rPr>
              <a:t>	Opleidingsvorm 1</a:t>
            </a:r>
          </a:p>
          <a:p>
            <a:pPr marL="342900" indent="-342900">
              <a:buFontTx/>
              <a:buChar char="-"/>
            </a:pPr>
            <a:endParaRPr lang="nl-BE" sz="1050" b="1" dirty="0">
              <a:solidFill>
                <a:schemeClr val="accent1"/>
              </a:solidFill>
              <a:cs typeface="Arial" pitchFamily="34" charset="0"/>
            </a:endParaRPr>
          </a:p>
          <a:p>
            <a:r>
              <a:rPr lang="nl-NL" dirty="0"/>
              <a:t>	Je wordt voorbereid op wonen in een beschermd leefmilieu.</a:t>
            </a:r>
            <a:endParaRPr lang="nl-BE" dirty="0"/>
          </a:p>
          <a:p>
            <a:r>
              <a:rPr lang="nl-NL" sz="3600" dirty="0"/>
              <a:t> </a:t>
            </a:r>
            <a:endParaRPr lang="nl-BE" sz="3600" dirty="0"/>
          </a:p>
          <a:p>
            <a:pPr lvl="0"/>
            <a:r>
              <a:rPr lang="nl-NL" sz="3600" b="1" dirty="0">
                <a:solidFill>
                  <a:schemeClr val="accent1"/>
                </a:solidFill>
                <a:cs typeface="Arial" pitchFamily="34" charset="0"/>
              </a:rPr>
              <a:t>	Opleidingsvorm 2</a:t>
            </a:r>
          </a:p>
          <a:p>
            <a:r>
              <a:rPr lang="nl-BE" sz="1050" b="1" dirty="0">
                <a:solidFill>
                  <a:schemeClr val="accent1"/>
                </a:solidFill>
                <a:cs typeface="Arial" pitchFamily="34" charset="0"/>
              </a:rPr>
              <a:t>	</a:t>
            </a:r>
            <a:r>
              <a:rPr lang="nl-NL" dirty="0"/>
              <a:t>Je wordt voorbereid op integratie in een beschermd leef – en </a:t>
            </a:r>
            <a:br>
              <a:rPr lang="nl-NL" dirty="0"/>
            </a:br>
            <a:r>
              <a:rPr lang="nl-NL" dirty="0"/>
              <a:t> 	arbeidsmilieu.</a:t>
            </a:r>
            <a:endParaRPr lang="nl-BE" dirty="0"/>
          </a:p>
          <a:p>
            <a:r>
              <a:rPr lang="nl-NL" sz="3600" dirty="0"/>
              <a:t> </a:t>
            </a:r>
            <a:endParaRPr lang="nl-BE" sz="3600" dirty="0"/>
          </a:p>
          <a:p>
            <a:pPr lvl="0"/>
            <a:r>
              <a:rPr lang="nl-NL" sz="3600" b="1" dirty="0">
                <a:solidFill>
                  <a:schemeClr val="accent1"/>
                </a:solidFill>
                <a:cs typeface="Arial" pitchFamily="34" charset="0"/>
              </a:rPr>
              <a:t>	Opleidingsvorm 3</a:t>
            </a:r>
          </a:p>
          <a:p>
            <a:pPr marL="342900" lvl="0" indent="-342900">
              <a:buFontTx/>
              <a:buChar char="-"/>
            </a:pPr>
            <a:endParaRPr lang="nl-BE" sz="1050" b="1" dirty="0">
              <a:solidFill>
                <a:schemeClr val="accent1"/>
              </a:solidFill>
              <a:cs typeface="Arial" pitchFamily="34" charset="0"/>
            </a:endParaRPr>
          </a:p>
          <a:p>
            <a:r>
              <a:rPr lang="nl-NL" dirty="0"/>
              <a:t>	Je wordt voorbereid op een gewoon arbeidsmilieu.</a:t>
            </a:r>
            <a:endParaRPr lang="nl-BE" dirty="0"/>
          </a:p>
          <a:p>
            <a:r>
              <a:rPr lang="nl-NL" sz="3600" cap="all" dirty="0"/>
              <a:t> </a:t>
            </a:r>
            <a:endParaRPr lang="nl-BE" sz="3600" dirty="0"/>
          </a:p>
          <a:p>
            <a:pPr lvl="0"/>
            <a:r>
              <a:rPr lang="nl-NL" sz="3600" b="1" dirty="0">
                <a:solidFill>
                  <a:schemeClr val="accent1"/>
                </a:solidFill>
                <a:cs typeface="Arial" pitchFamily="34" charset="0"/>
              </a:rPr>
              <a:t>	Opleidingsvorm 4</a:t>
            </a:r>
          </a:p>
          <a:p>
            <a:pPr marL="342900" lvl="0" indent="-342900">
              <a:buFontTx/>
              <a:buChar char="-"/>
            </a:pPr>
            <a:endParaRPr lang="nl-BE" sz="1050" b="1" dirty="0">
              <a:solidFill>
                <a:schemeClr val="accent1"/>
              </a:solidFill>
              <a:cs typeface="Arial" pitchFamily="34" charset="0"/>
            </a:endParaRPr>
          </a:p>
          <a:p>
            <a:r>
              <a:rPr lang="nl-NL" dirty="0"/>
              <a:t>	Hier wordt het programma van het gewoon secundair onderwijs gegeven. </a:t>
            </a:r>
            <a:endParaRPr lang="nl-BE" dirty="0"/>
          </a:p>
          <a:p>
            <a:endParaRPr lang="nl-BE" sz="3600" dirty="0"/>
          </a:p>
          <a:p>
            <a:endParaRPr lang="nl-NL" dirty="0"/>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9" name="Audio 8">
            <a:hlinkClick r:id="" action="ppaction://media"/>
            <a:extLst>
              <a:ext uri="{FF2B5EF4-FFF2-40B4-BE49-F238E27FC236}">
                <a16:creationId xmlns:a16="http://schemas.microsoft.com/office/drawing/2014/main" id="{D9F68AC7-E2D5-4A89-BBCD-41F4B2445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42998530"/>
      </p:ext>
    </p:extLst>
  </p:cSld>
  <p:clrMapOvr>
    <a:masterClrMapping/>
  </p:clrMapOvr>
  <p:transition advTm="312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BE" dirty="0"/>
              <a:t>Het buitengewoon secundair onderwijs</a:t>
            </a:r>
            <a:endParaRPr lang="nl-NL" dirty="0"/>
          </a:p>
        </p:txBody>
      </p:sp>
      <p:pic>
        <p:nvPicPr>
          <p:cNvPr id="5" name="Afbeelding 4">
            <a:extLst>
              <a:ext uri="{FF2B5EF4-FFF2-40B4-BE49-F238E27FC236}">
                <a16:creationId xmlns:a16="http://schemas.microsoft.com/office/drawing/2014/main" id="{51477130-CC2E-46BD-B60C-A037F8DA5ADD}"/>
              </a:ext>
            </a:extLst>
          </p:cNvPr>
          <p:cNvPicPr/>
          <p:nvPr/>
        </p:nvPicPr>
        <p:blipFill rotWithShape="1">
          <a:blip r:embed="rId4"/>
          <a:srcRect l="69994" t="41060" r="8993" b="18541"/>
          <a:stretch/>
        </p:blipFill>
        <p:spPr bwMode="auto">
          <a:xfrm>
            <a:off x="1367643" y="1340768"/>
            <a:ext cx="6408712" cy="4639657"/>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F7CCF33B-A80E-4748-8975-1E2321FB09F8}"/>
              </a:ext>
            </a:extLst>
          </p:cNvPr>
          <p:cNvPicPr/>
          <p:nvPr/>
        </p:nvPicPr>
        <p:blipFill rotWithShape="1">
          <a:blip r:embed="rId4"/>
          <a:srcRect l="69994" t="41060" r="8993" b="18541"/>
          <a:stretch/>
        </p:blipFill>
        <p:spPr bwMode="auto">
          <a:xfrm>
            <a:off x="1424607" y="1353343"/>
            <a:ext cx="6408712" cy="4639657"/>
          </a:xfrm>
          <a:prstGeom prst="rect">
            <a:avLst/>
          </a:prstGeom>
          <a:ln>
            <a:noFill/>
          </a:ln>
          <a:extLst>
            <a:ext uri="{53640926-AAD7-44D8-BBD7-CCE9431645EC}">
              <a14:shadowObscured xmlns:a14="http://schemas.microsoft.com/office/drawing/2010/main"/>
            </a:ext>
          </a:extLst>
        </p:spPr>
      </p:pic>
      <p:sp>
        <p:nvSpPr>
          <p:cNvPr id="12" name="Ovaal 11">
            <a:extLst>
              <a:ext uri="{FF2B5EF4-FFF2-40B4-BE49-F238E27FC236}">
                <a16:creationId xmlns:a16="http://schemas.microsoft.com/office/drawing/2014/main" id="{6CBC555E-65F0-440C-8B47-6F64CD85D155}"/>
              </a:ext>
            </a:extLst>
          </p:cNvPr>
          <p:cNvSpPr/>
          <p:nvPr/>
        </p:nvSpPr>
        <p:spPr>
          <a:xfrm>
            <a:off x="6156176" y="1383590"/>
            <a:ext cx="2195736" cy="47251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6" name="Audio 5">
            <a:hlinkClick r:id="" action="ppaction://media"/>
            <a:extLst>
              <a:ext uri="{FF2B5EF4-FFF2-40B4-BE49-F238E27FC236}">
                <a16:creationId xmlns:a16="http://schemas.microsoft.com/office/drawing/2014/main" id="{4B94FB08-844F-4CD4-A39D-C28E5C9D07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66592098"/>
      </p:ext>
    </p:extLst>
  </p:cSld>
  <p:clrMapOvr>
    <a:masterClrMapping/>
  </p:clrMapOvr>
  <p:transition advTm="99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Buitengewoon secundair onderwijs OV 4</a:t>
            </a:r>
          </a:p>
        </p:txBody>
      </p:sp>
      <p:sp>
        <p:nvSpPr>
          <p:cNvPr id="3" name="Tijdelijke aanduiding voor inhoud 2"/>
          <p:cNvSpPr>
            <a:spLocks noGrp="1"/>
          </p:cNvSpPr>
          <p:nvPr>
            <p:ph idx="1"/>
          </p:nvPr>
        </p:nvSpPr>
        <p:spPr/>
        <p:txBody>
          <a:bodyPr>
            <a:noAutofit/>
          </a:bodyPr>
          <a:lstStyle/>
          <a:p>
            <a:pPr marL="342900" indent="-342900">
              <a:buFont typeface="Courier New" panose="02070309020205020404" pitchFamily="49" charset="0"/>
              <a:buChar char="o"/>
            </a:pPr>
            <a:r>
              <a:rPr lang="nl-NL" dirty="0"/>
              <a:t>Programma gewoon secundair onderwijs (B-stroom of A-stroom)</a:t>
            </a:r>
          </a:p>
          <a:p>
            <a:pPr marL="342900" indent="-342900">
              <a:buFont typeface="Courier New" panose="02070309020205020404" pitchFamily="49" charset="0"/>
              <a:buChar char="o"/>
            </a:pPr>
            <a:r>
              <a:rPr lang="nl-NL" dirty="0"/>
              <a:t>Specifieke ondersteuning voor de problematiek van de jongere</a:t>
            </a:r>
          </a:p>
          <a:p>
            <a:pPr marL="342900" indent="-342900">
              <a:buFont typeface="Courier New" panose="02070309020205020404" pitchFamily="49" charset="0"/>
              <a:buChar char="o"/>
            </a:pPr>
            <a:r>
              <a:rPr lang="nl-BE" dirty="0"/>
              <a:t>Voorbereiding op werken in een gewoon arbeidsmilieu of verder studeren</a:t>
            </a:r>
            <a:endParaRPr lang="nl-NL" dirty="0"/>
          </a:p>
          <a:p>
            <a:pPr marL="342900" indent="-342900">
              <a:buFont typeface="Courier New" panose="02070309020205020404" pitchFamily="49" charset="0"/>
              <a:buChar char="o"/>
            </a:pPr>
            <a:r>
              <a:rPr lang="nl-NL" dirty="0"/>
              <a:t>Kan georganiseerd worden voor: </a:t>
            </a:r>
            <a:br>
              <a:rPr lang="nl-NL" dirty="0"/>
            </a:br>
            <a:r>
              <a:rPr lang="nl-NL" dirty="0"/>
              <a:t> - type 3</a:t>
            </a:r>
            <a:br>
              <a:rPr lang="nl-NL" dirty="0"/>
            </a:br>
            <a:r>
              <a:rPr lang="nl-NL" dirty="0"/>
              <a:t> - type 4</a:t>
            </a:r>
            <a:br>
              <a:rPr lang="nl-NL" dirty="0"/>
            </a:br>
            <a:r>
              <a:rPr lang="nl-NL" dirty="0"/>
              <a:t> - type 5</a:t>
            </a:r>
            <a:br>
              <a:rPr lang="nl-NL" dirty="0"/>
            </a:br>
            <a:r>
              <a:rPr lang="nl-NL" dirty="0"/>
              <a:t> - type 6</a:t>
            </a:r>
            <a:br>
              <a:rPr lang="nl-NL" dirty="0"/>
            </a:br>
            <a:r>
              <a:rPr lang="nl-NL" dirty="0"/>
              <a:t> - type 7</a:t>
            </a:r>
            <a:br>
              <a:rPr lang="nl-NL" dirty="0"/>
            </a:br>
            <a:r>
              <a:rPr lang="nl-NL" dirty="0"/>
              <a:t> - type 9</a:t>
            </a:r>
          </a:p>
        </p:txBody>
      </p:sp>
      <p:sp>
        <p:nvSpPr>
          <p:cNvPr id="4" name="Tijdelijke aanduiding voor datum 3"/>
          <p:cNvSpPr>
            <a:spLocks noGrp="1"/>
          </p:cNvSpPr>
          <p:nvPr>
            <p:ph type="dt" sz="half" idx="10"/>
          </p:nvPr>
        </p:nvSpPr>
        <p:spPr/>
        <p:txBody>
          <a:bodyPr/>
          <a:lstStyle/>
          <a:p>
            <a:fld id="{75C2F0EE-B9B0-4B63-A043-C3126B7DB55E}" type="datetime1">
              <a:rPr lang="nl-NL" smtClean="0"/>
              <a:t>12-2-2021</a:t>
            </a:fld>
            <a:endParaRPr lang="nl-NL" dirty="0"/>
          </a:p>
        </p:txBody>
      </p:sp>
      <p:sp>
        <p:nvSpPr>
          <p:cNvPr id="5" name="Tijdelijke aanduiding voor voettekst 4"/>
          <p:cNvSpPr>
            <a:spLocks noGrp="1"/>
          </p:cNvSpPr>
          <p:nvPr>
            <p:ph type="ftr" sz="quarter" idx="12"/>
          </p:nvPr>
        </p:nvSpPr>
        <p:spPr/>
        <p:txBody>
          <a:bodyPr/>
          <a:lstStyle/>
          <a:p>
            <a:endParaRPr lang="nl-NL"/>
          </a:p>
        </p:txBody>
      </p:sp>
      <p:pic>
        <p:nvPicPr>
          <p:cNvPr id="9" name="Audio 8">
            <a:hlinkClick r:id="" action="ppaction://media"/>
            <a:extLst>
              <a:ext uri="{FF2B5EF4-FFF2-40B4-BE49-F238E27FC236}">
                <a16:creationId xmlns:a16="http://schemas.microsoft.com/office/drawing/2014/main" id="{A8BD32C8-4F2F-4178-A363-3B413E9D2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80672480"/>
      </p:ext>
    </p:extLst>
  </p:cSld>
  <p:clrMapOvr>
    <a:masterClrMapping/>
  </p:clrMapOvr>
  <p:transition advTm="38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600" b="1" dirty="0">
                <a:solidFill>
                  <a:schemeClr val="accent1"/>
                </a:solidFill>
              </a:rPr>
              <a:t>Profiel OV4 leerling</a:t>
            </a:r>
          </a:p>
        </p:txBody>
      </p:sp>
      <p:sp>
        <p:nvSpPr>
          <p:cNvPr id="3" name="Tijdelijke aanduiding voor inhoud 2"/>
          <p:cNvSpPr>
            <a:spLocks noGrp="1"/>
          </p:cNvSpPr>
          <p:nvPr>
            <p:ph idx="1"/>
          </p:nvPr>
        </p:nvSpPr>
        <p:spPr/>
        <p:txBody>
          <a:bodyPr>
            <a:normAutofit lnSpcReduction="10000"/>
          </a:bodyPr>
          <a:lstStyle/>
          <a:p>
            <a:r>
              <a:rPr lang="nl-BE" sz="2400" dirty="0"/>
              <a:t>Cognitief sterk genoeg om leerstof gewoon secundair onderwijs te kunnen volgen.</a:t>
            </a:r>
          </a:p>
          <a:p>
            <a:r>
              <a:rPr lang="nl-BE" sz="2400" dirty="0"/>
              <a:t>Bijkomende diagnose die recht geeft op type 3, 4, 6,7, 9</a:t>
            </a:r>
          </a:p>
          <a:p>
            <a:r>
              <a:rPr lang="nl-BE" sz="2400" dirty="0"/>
              <a:t>Wegens ontwikkelingsproblemen nood aan intensieve begeleiding en aangepaste omgeving. </a:t>
            </a:r>
            <a:endParaRPr lang="nl-BE" dirty="0"/>
          </a:p>
          <a:p>
            <a:r>
              <a:rPr lang="nl-BE" sz="2400" dirty="0"/>
              <a:t>Extra ondersteuning op het vlak van:</a:t>
            </a:r>
          </a:p>
          <a:p>
            <a:pPr marL="342900" indent="-342900">
              <a:buFont typeface="Courier New" panose="02070309020205020404" pitchFamily="49" charset="0"/>
              <a:buChar char="o"/>
            </a:pPr>
            <a:r>
              <a:rPr lang="nl-BE" sz="2400" dirty="0"/>
              <a:t>zelfredzaamheid</a:t>
            </a:r>
          </a:p>
          <a:p>
            <a:pPr marL="342900" indent="-342900">
              <a:buFont typeface="Courier New" panose="02070309020205020404" pitchFamily="49" charset="0"/>
              <a:buChar char="o"/>
            </a:pPr>
            <a:r>
              <a:rPr lang="nl-BE" sz="2400" dirty="0"/>
              <a:t>zelfstandigheid </a:t>
            </a:r>
          </a:p>
          <a:p>
            <a:pPr marL="342900" indent="-342900">
              <a:buFont typeface="Courier New" panose="02070309020205020404" pitchFamily="49" charset="0"/>
              <a:buChar char="o"/>
            </a:pPr>
            <a:r>
              <a:rPr lang="nl-BE" dirty="0"/>
              <a:t>sociale vaardigheden</a:t>
            </a:r>
            <a:endParaRPr lang="nl-BE" sz="2400" dirty="0"/>
          </a:p>
          <a:p>
            <a:pPr marL="342900" indent="-342900">
              <a:buFont typeface="Courier New" panose="02070309020205020404" pitchFamily="49" charset="0"/>
              <a:buChar char="o"/>
            </a:pPr>
            <a:r>
              <a:rPr lang="nl-BE" dirty="0"/>
              <a:t>motoriek</a:t>
            </a:r>
            <a:endParaRPr lang="nl-BE" sz="2400" dirty="0"/>
          </a:p>
          <a:p>
            <a:pPr marL="342900" indent="-342900">
              <a:buFont typeface="Courier New" panose="02070309020205020404" pitchFamily="49" charset="0"/>
              <a:buChar char="o"/>
            </a:pPr>
            <a:r>
              <a:rPr lang="nl-BE" sz="2400" dirty="0"/>
              <a:t>…</a:t>
            </a:r>
          </a:p>
          <a:p>
            <a:pPr>
              <a:buNone/>
            </a:pPr>
            <a:endParaRPr lang="nl-BE" sz="2400" dirty="0"/>
          </a:p>
        </p:txBody>
      </p:sp>
      <p:pic>
        <p:nvPicPr>
          <p:cNvPr id="5" name="Audio 4">
            <a:hlinkClick r:id="" action="ppaction://media"/>
            <a:extLst>
              <a:ext uri="{FF2B5EF4-FFF2-40B4-BE49-F238E27FC236}">
                <a16:creationId xmlns:a16="http://schemas.microsoft.com/office/drawing/2014/main" id="{312009F2-F1E7-4BBD-A39F-237DEC97D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394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O-thema-blauw">
  <a:themeElements>
    <a:clrScheme name="Aangepast 1">
      <a:dk1>
        <a:sysClr val="windowText" lastClr="000000"/>
      </a:dk1>
      <a:lt1>
        <a:sysClr val="window" lastClr="FFFFFF"/>
      </a:lt1>
      <a:dk2>
        <a:srgbClr val="C3004A"/>
      </a:dk2>
      <a:lt2>
        <a:srgbClr val="C8C8C8"/>
      </a:lt2>
      <a:accent1>
        <a:srgbClr val="0086CB"/>
      </a:accent1>
      <a:accent2>
        <a:srgbClr val="F08800"/>
      </a:accent2>
      <a:accent3>
        <a:srgbClr val="A9B905"/>
      </a:accent3>
      <a:accent4>
        <a:srgbClr val="C3004A"/>
      </a:accent4>
      <a:accent5>
        <a:srgbClr val="C8C8C8"/>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B08_Fluxus_Presentatie_V2.potx" id="{1403E8A9-8CE0-4A11-980F-79081B4993B1}" vid="{9E2925F2-2908-4F3F-B3B4-49370C6876F4}"/>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62961BCDDB384C9B897E5C19F96581" ma:contentTypeVersion="2" ma:contentTypeDescription="Create a new document." ma:contentTypeScope="" ma:versionID="2181461655379487cba7a952d14ab2f4">
  <xsd:schema xmlns:xsd="http://www.w3.org/2001/XMLSchema" xmlns:p="http://schemas.microsoft.com/office/2006/metadata/properties" xmlns:ns1="http://schemas.microsoft.com/sharepoint/v3" targetNamespace="http://schemas.microsoft.com/office/2006/metadata/properties" ma:root="true" ma:fieldsID="eff0d8c8f32b8219c5fc4ecb148d515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68E5BA78-C170-42F1-A211-A5A8C2EC7B78}">
  <ds:schemaRefs>
    <ds:schemaRef ds:uri="http://schemas.microsoft.com/office/2006/documentManagement/types"/>
    <ds:schemaRef ds:uri="http://schemas.openxmlformats.org/package/2006/metadata/core-properties"/>
    <ds:schemaRef ds:uri="http://schemas.microsoft.com/sharepoint/v3"/>
    <ds:schemaRef ds:uri="http://purl.org/dc/terms/"/>
    <ds:schemaRef ds:uri="http://purl.org/dc/elements/1.1/"/>
    <ds:schemaRef ds:uri="http://schemas.microsoft.com/office/2006/metadata/properties"/>
    <ds:schemaRef ds:uri="http://purl.org/dc/dcmitype/"/>
    <ds:schemaRef ds:uri="http://www.w3.org/XML/1998/namespace"/>
  </ds:schemaRefs>
</ds:datastoreItem>
</file>

<file path=customXml/itemProps2.xml><?xml version="1.0" encoding="utf-8"?>
<ds:datastoreItem xmlns:ds="http://schemas.openxmlformats.org/officeDocument/2006/customXml" ds:itemID="{9F616461-6D91-46D9-830F-45CC11CA4108}">
  <ds:schemaRefs>
    <ds:schemaRef ds:uri="http://schemas.microsoft.com/sharepoint/v3/contenttype/forms"/>
  </ds:schemaRefs>
</ds:datastoreItem>
</file>

<file path=customXml/itemProps3.xml><?xml version="1.0" encoding="utf-8"?>
<ds:datastoreItem xmlns:ds="http://schemas.openxmlformats.org/officeDocument/2006/customXml" ds:itemID="{FE55FC4A-5F5C-40D8-B048-1FCFD17BAE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CLB11_Fluxus_Presentatie_V2</Template>
  <TotalTime>566</TotalTime>
  <Words>2674</Words>
  <Application>Microsoft Office PowerPoint</Application>
  <PresentationFormat>Diavoorstelling (4:3)</PresentationFormat>
  <Paragraphs>343</Paragraphs>
  <Slides>37</Slides>
  <Notes>29</Notes>
  <HiddenSlides>0</HiddenSlides>
  <MMClips>36</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37</vt:i4>
      </vt:variant>
    </vt:vector>
  </HeadingPairs>
  <TitlesOfParts>
    <vt:vector size="46" baseType="lpstr">
      <vt:lpstr>PMingLiU</vt:lpstr>
      <vt:lpstr>Arial</vt:lpstr>
      <vt:lpstr>Arial Unicode MS</vt:lpstr>
      <vt:lpstr>Calibri</vt:lpstr>
      <vt:lpstr>Calibri Light</vt:lpstr>
      <vt:lpstr>Courier New</vt:lpstr>
      <vt:lpstr>Times New Roman</vt:lpstr>
      <vt:lpstr>Wingdings</vt:lpstr>
      <vt:lpstr>GO-thema-blauw</vt:lpstr>
      <vt:lpstr> Wat na het buitengewoon basisonderwijs? </vt:lpstr>
      <vt:lpstr>Inhoud</vt:lpstr>
      <vt:lpstr>Het CLB </vt:lpstr>
      <vt:lpstr>Het buitengewoon secundair onderwijs?</vt:lpstr>
      <vt:lpstr>Het (buitengewoon) secundair onderwijs?</vt:lpstr>
      <vt:lpstr>Buitengewoon secundair onderwijs: 4 opleidingsvormen</vt:lpstr>
      <vt:lpstr>Het buitengewoon secundair onderwijs</vt:lpstr>
      <vt:lpstr>Buitengewoon secundair onderwijs OV 4</vt:lpstr>
      <vt:lpstr>Profiel OV4 leerling</vt:lpstr>
      <vt:lpstr>OV4 vs gewoon SO</vt:lpstr>
      <vt:lpstr>Het buitengewoon secundair onderwijs</vt:lpstr>
      <vt:lpstr>Buitengewoon secundair onderwijs OV 3</vt:lpstr>
      <vt:lpstr>Wat moet je kunnen in OV3? </vt:lpstr>
      <vt:lpstr>Buitengewoon secundair onderwijs OV3</vt:lpstr>
      <vt:lpstr>Observatiefase 1 jaar </vt:lpstr>
      <vt:lpstr>Opleidingsfase minstens 2 jaar </vt:lpstr>
      <vt:lpstr>Kwalificatiefase 2 jaren</vt:lpstr>
      <vt:lpstr>Integratie of alternerende beroepsopleiding (ABO)</vt:lpstr>
      <vt:lpstr>OV3 vs 1B </vt:lpstr>
      <vt:lpstr>Het buitengewoon secundair onderwijs</vt:lpstr>
      <vt:lpstr>Doel van de opleidingsvorm (waartoe het leidt? Wat leren ze? </vt:lpstr>
      <vt:lpstr>Opbouw </vt:lpstr>
      <vt:lpstr>Wat heb je nodig om goed te kunnen werken in deze richting? </vt:lpstr>
      <vt:lpstr>OV2 vs OV3</vt:lpstr>
      <vt:lpstr>Het buitengewoon secundair onderwijs</vt:lpstr>
      <vt:lpstr>Buitengewoon secundair onderwijs OV1</vt:lpstr>
      <vt:lpstr>Buitengewoon secundair onderwijs OV1</vt:lpstr>
      <vt:lpstr>Buitengewoon secundair onderwijs OV1 type 9/4 Nautica en Kasteelpark</vt:lpstr>
      <vt:lpstr>Toekomst? </vt:lpstr>
      <vt:lpstr>Waar vind je informatie?</vt:lpstr>
      <vt:lpstr>PowerPoint-presentatie</vt:lpstr>
      <vt:lpstr>PowerPoint-presentatie</vt:lpstr>
      <vt:lpstr>Advies verlenen: het traject</vt:lpstr>
      <vt:lpstr>Advies verlenen: waarmee rekening houden</vt:lpstr>
      <vt:lpstr>PowerPoint-presentatie</vt:lpstr>
      <vt:lpstr>Bij wie kan je met vragen terecht?</vt:lpstr>
      <vt:lpstr>Heel veel succes!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(buitengewoon) secundair onderwijs</dc:title>
  <dc:creator>Sofie Geerts</dc:creator>
  <cp:lastModifiedBy>Peggy Deconinck</cp:lastModifiedBy>
  <cp:revision>38</cp:revision>
  <dcterms:created xsi:type="dcterms:W3CDTF">2021-01-15T14:41:52Z</dcterms:created>
  <dcterms:modified xsi:type="dcterms:W3CDTF">2021-02-12T07:51:37Z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0x0101008462961BCDDB384C9B897E5C19F96581</vt:lpwstr>
  </property>
</Properties>
</file>